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37"/>
  </p:notesMasterIdLst>
  <p:handoutMasterIdLst>
    <p:handoutMasterId r:id="rId38"/>
  </p:handoutMasterIdLst>
  <p:sldIdLst>
    <p:sldId id="350" r:id="rId2"/>
    <p:sldId id="353" r:id="rId3"/>
    <p:sldId id="356" r:id="rId4"/>
    <p:sldId id="352" r:id="rId5"/>
    <p:sldId id="351" r:id="rId6"/>
    <p:sldId id="354" r:id="rId7"/>
    <p:sldId id="394" r:id="rId8"/>
    <p:sldId id="393" r:id="rId9"/>
    <p:sldId id="396" r:id="rId10"/>
    <p:sldId id="398" r:id="rId11"/>
    <p:sldId id="377" r:id="rId12"/>
    <p:sldId id="389" r:id="rId13"/>
    <p:sldId id="355" r:id="rId14"/>
    <p:sldId id="378" r:id="rId15"/>
    <p:sldId id="401" r:id="rId16"/>
    <p:sldId id="361" r:id="rId17"/>
    <p:sldId id="357" r:id="rId18"/>
    <p:sldId id="367" r:id="rId19"/>
    <p:sldId id="369" r:id="rId20"/>
    <p:sldId id="368" r:id="rId21"/>
    <p:sldId id="370" r:id="rId22"/>
    <p:sldId id="371" r:id="rId23"/>
    <p:sldId id="372" r:id="rId24"/>
    <p:sldId id="380" r:id="rId25"/>
    <p:sldId id="400" r:id="rId26"/>
    <p:sldId id="363" r:id="rId27"/>
    <p:sldId id="364" r:id="rId28"/>
    <p:sldId id="402" r:id="rId29"/>
    <p:sldId id="365" r:id="rId30"/>
    <p:sldId id="404" r:id="rId31"/>
    <p:sldId id="405" r:id="rId32"/>
    <p:sldId id="381" r:id="rId33"/>
    <p:sldId id="403" r:id="rId34"/>
    <p:sldId id="358" r:id="rId35"/>
    <p:sldId id="338"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00FFCC"/>
    <a:srgbClr val="1802BE"/>
    <a:srgbClr val="FF33CC"/>
    <a:srgbClr val="00CC66"/>
    <a:srgbClr val="FF99FF"/>
    <a:srgbClr val="9966FF"/>
    <a:srgbClr val="99FF33"/>
    <a:srgbClr val="FF9900"/>
    <a:srgbClr val="FF99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88" autoAdjust="0"/>
    <p:restoredTop sz="89606" autoAdjust="0"/>
  </p:normalViewPr>
  <p:slideViewPr>
    <p:cSldViewPr>
      <p:cViewPr varScale="1">
        <p:scale>
          <a:sx n="82" d="100"/>
          <a:sy n="82" d="100"/>
        </p:scale>
        <p:origin x="-45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0" d="100"/>
          <a:sy n="70" d="100"/>
        </p:scale>
        <p:origin x="-190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FA18EC-16DD-4931-93BD-080A82843E84}"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uk-UA"/>
        </a:p>
      </dgm:t>
    </dgm:pt>
    <dgm:pt modelId="{77EB8E94-8DCA-494E-B7FF-A3862CE5A938}">
      <dgm:prSet phldrT="[Текст]">
        <dgm:style>
          <a:lnRef idx="3">
            <a:schemeClr val="lt1"/>
          </a:lnRef>
          <a:fillRef idx="1">
            <a:schemeClr val="accent5"/>
          </a:fillRef>
          <a:effectRef idx="1">
            <a:schemeClr val="accent5"/>
          </a:effectRef>
          <a:fontRef idx="minor">
            <a:schemeClr val="lt1"/>
          </a:fontRef>
        </dgm:style>
      </dgm:prSet>
      <dgm:spPr>
        <a:blipFill rotWithShape="0">
          <a:blip xmlns:r="http://schemas.openxmlformats.org/officeDocument/2006/relationships" r:embed="rId1"/>
          <a:tile tx="0" ty="0" sx="100000" sy="100000" flip="none" algn="tl"/>
        </a:blipFill>
      </dgm:spPr>
      <dgm:t>
        <a:bodyPr/>
        <a:lstStyle/>
        <a:p>
          <a:r>
            <a:rPr lang="uk-UA" b="1" dirty="0" smtClean="0">
              <a:solidFill>
                <a:schemeClr val="tx1"/>
              </a:solidFill>
            </a:rPr>
            <a:t>Національний класифікатор професій </a:t>
          </a:r>
          <a:r>
            <a:rPr lang="uk-UA" b="1" dirty="0" err="1" smtClean="0">
              <a:solidFill>
                <a:schemeClr val="tx1"/>
              </a:solidFill>
            </a:rPr>
            <a:t>ДК</a:t>
          </a:r>
          <a:r>
            <a:rPr lang="uk-UA" b="1" dirty="0" smtClean="0">
              <a:solidFill>
                <a:schemeClr val="tx1"/>
              </a:solidFill>
            </a:rPr>
            <a:t> 003:2010</a:t>
          </a:r>
          <a:endParaRPr lang="uk-UA" b="1" dirty="0">
            <a:solidFill>
              <a:schemeClr val="tx1"/>
            </a:solidFill>
          </a:endParaRPr>
        </a:p>
      </dgm:t>
    </dgm:pt>
    <dgm:pt modelId="{A004DD46-6B7F-46DA-BA70-9BB65A84DA61}" type="parTrans" cxnId="{C01D398A-0718-405F-90F5-D620F7C83E2D}">
      <dgm:prSet/>
      <dgm:spPr/>
      <dgm:t>
        <a:bodyPr/>
        <a:lstStyle/>
        <a:p>
          <a:endParaRPr lang="uk-UA"/>
        </a:p>
      </dgm:t>
    </dgm:pt>
    <dgm:pt modelId="{412A67B8-B440-4F7A-8207-6DD6679687DD}" type="sibTrans" cxnId="{C01D398A-0718-405F-90F5-D620F7C83E2D}">
      <dgm:prSet/>
      <dgm:spPr/>
      <dgm:t>
        <a:bodyPr/>
        <a:lstStyle/>
        <a:p>
          <a:endParaRPr lang="uk-UA"/>
        </a:p>
      </dgm:t>
    </dgm:pt>
    <dgm:pt modelId="{B35C7E2F-9EFE-468D-B933-09E1960B39BF}">
      <dgm:prSet phldrT="[Текст]" custT="1">
        <dgm:style>
          <a:lnRef idx="2">
            <a:schemeClr val="accent4">
              <a:shade val="50000"/>
            </a:schemeClr>
          </a:lnRef>
          <a:fillRef idx="1">
            <a:schemeClr val="accent4"/>
          </a:fillRef>
          <a:effectRef idx="0">
            <a:schemeClr val="accent4"/>
          </a:effectRef>
          <a:fontRef idx="minor">
            <a:schemeClr val="lt1"/>
          </a:fontRef>
        </dgm:style>
      </dgm:prSet>
      <dgm:spPr>
        <a:blipFill rotWithShape="0">
          <a:blip xmlns:r="http://schemas.openxmlformats.org/officeDocument/2006/relationships" r:embed="rId1"/>
          <a:tile tx="0" ty="0" sx="100000" sy="100000" flip="none" algn="tl"/>
        </a:blipFill>
      </dgm:spPr>
      <dgm:t>
        <a:bodyPr/>
        <a:lstStyle/>
        <a:p>
          <a:r>
            <a:rPr lang="uk-UA" sz="2800" b="1" dirty="0" smtClean="0">
              <a:solidFill>
                <a:schemeClr val="tx1"/>
              </a:solidFill>
            </a:rPr>
            <a:t>Довідник кваліфікаційних характеристик професій працівників</a:t>
          </a:r>
          <a:endParaRPr lang="uk-UA" sz="2800" b="1" dirty="0">
            <a:solidFill>
              <a:schemeClr val="tx1"/>
            </a:solidFill>
          </a:endParaRPr>
        </a:p>
      </dgm:t>
    </dgm:pt>
    <dgm:pt modelId="{9AD89C89-BA38-4C56-8252-5647B22EBE80}" type="parTrans" cxnId="{B6C1827A-02F5-482E-B519-3D6794280013}">
      <dgm:prSet/>
      <dgm:spPr/>
      <dgm:t>
        <a:bodyPr/>
        <a:lstStyle/>
        <a:p>
          <a:endParaRPr lang="uk-UA"/>
        </a:p>
      </dgm:t>
    </dgm:pt>
    <dgm:pt modelId="{92BBF48E-B9DA-4B3D-8C0A-47FA2DFA6F56}" type="sibTrans" cxnId="{B6C1827A-02F5-482E-B519-3D6794280013}">
      <dgm:prSet/>
      <dgm:spPr/>
      <dgm:t>
        <a:bodyPr/>
        <a:lstStyle/>
        <a:p>
          <a:endParaRPr lang="uk-UA"/>
        </a:p>
      </dgm:t>
    </dgm:pt>
    <dgm:pt modelId="{78244EF0-4C69-40CE-8E13-36932350C7F8}" type="pres">
      <dgm:prSet presAssocID="{F3FA18EC-16DD-4931-93BD-080A82843E84}" presName="diagram" presStyleCnt="0">
        <dgm:presLayoutVars>
          <dgm:dir/>
          <dgm:resizeHandles val="exact"/>
        </dgm:presLayoutVars>
      </dgm:prSet>
      <dgm:spPr/>
      <dgm:t>
        <a:bodyPr/>
        <a:lstStyle/>
        <a:p>
          <a:endParaRPr lang="uk-UA"/>
        </a:p>
      </dgm:t>
    </dgm:pt>
    <dgm:pt modelId="{E50B5900-48DD-46A7-9152-FE3FFBC1778C}" type="pres">
      <dgm:prSet presAssocID="{77EB8E94-8DCA-494E-B7FF-A3862CE5A938}" presName="arrow" presStyleLbl="node1" presStyleIdx="0" presStyleCnt="2" custAng="19840783" custScaleX="89403" custScaleY="96784" custRadScaleRad="82307" custRadScaleInc="1795">
        <dgm:presLayoutVars>
          <dgm:bulletEnabled val="1"/>
        </dgm:presLayoutVars>
      </dgm:prSet>
      <dgm:spPr/>
      <dgm:t>
        <a:bodyPr/>
        <a:lstStyle/>
        <a:p>
          <a:endParaRPr lang="uk-UA"/>
        </a:p>
      </dgm:t>
    </dgm:pt>
    <dgm:pt modelId="{AA04BBD6-F314-40EE-BC6A-71DE1DD42398}" type="pres">
      <dgm:prSet presAssocID="{B35C7E2F-9EFE-468D-B933-09E1960B39BF}" presName="arrow" presStyleLbl="node1" presStyleIdx="1" presStyleCnt="2" custAng="2393254" custRadScaleRad="96117" custRadScaleInc="1038">
        <dgm:presLayoutVars>
          <dgm:bulletEnabled val="1"/>
        </dgm:presLayoutVars>
      </dgm:prSet>
      <dgm:spPr/>
      <dgm:t>
        <a:bodyPr/>
        <a:lstStyle/>
        <a:p>
          <a:endParaRPr lang="uk-UA"/>
        </a:p>
      </dgm:t>
    </dgm:pt>
  </dgm:ptLst>
  <dgm:cxnLst>
    <dgm:cxn modelId="{C01D398A-0718-405F-90F5-D620F7C83E2D}" srcId="{F3FA18EC-16DD-4931-93BD-080A82843E84}" destId="{77EB8E94-8DCA-494E-B7FF-A3862CE5A938}" srcOrd="0" destOrd="0" parTransId="{A004DD46-6B7F-46DA-BA70-9BB65A84DA61}" sibTransId="{412A67B8-B440-4F7A-8207-6DD6679687DD}"/>
    <dgm:cxn modelId="{2BDED2C0-5D2E-4BA5-9E30-FCDDDE580D9F}" type="presOf" srcId="{F3FA18EC-16DD-4931-93BD-080A82843E84}" destId="{78244EF0-4C69-40CE-8E13-36932350C7F8}" srcOrd="0" destOrd="0" presId="urn:microsoft.com/office/officeart/2005/8/layout/arrow5"/>
    <dgm:cxn modelId="{46EB72E7-6A8A-4672-B17F-72CCF6F9290F}" type="presOf" srcId="{B35C7E2F-9EFE-468D-B933-09E1960B39BF}" destId="{AA04BBD6-F314-40EE-BC6A-71DE1DD42398}" srcOrd="0" destOrd="0" presId="urn:microsoft.com/office/officeart/2005/8/layout/arrow5"/>
    <dgm:cxn modelId="{55693309-01D8-41D2-9364-25FE047E14FA}" type="presOf" srcId="{77EB8E94-8DCA-494E-B7FF-A3862CE5A938}" destId="{E50B5900-48DD-46A7-9152-FE3FFBC1778C}" srcOrd="0" destOrd="0" presId="urn:microsoft.com/office/officeart/2005/8/layout/arrow5"/>
    <dgm:cxn modelId="{B6C1827A-02F5-482E-B519-3D6794280013}" srcId="{F3FA18EC-16DD-4931-93BD-080A82843E84}" destId="{B35C7E2F-9EFE-468D-B933-09E1960B39BF}" srcOrd="1" destOrd="0" parTransId="{9AD89C89-BA38-4C56-8252-5647B22EBE80}" sibTransId="{92BBF48E-B9DA-4B3D-8C0A-47FA2DFA6F56}"/>
    <dgm:cxn modelId="{A3B668F4-70B2-45B8-AF43-13C7A67BAE54}" type="presParOf" srcId="{78244EF0-4C69-40CE-8E13-36932350C7F8}" destId="{E50B5900-48DD-46A7-9152-FE3FFBC1778C}" srcOrd="0" destOrd="0" presId="urn:microsoft.com/office/officeart/2005/8/layout/arrow5"/>
    <dgm:cxn modelId="{E2612278-62D3-4A99-A5F6-266AD84006A0}" type="presParOf" srcId="{78244EF0-4C69-40CE-8E13-36932350C7F8}" destId="{AA04BBD6-F314-40EE-BC6A-71DE1DD42398}" srcOrd="1" destOrd="0" presId="urn:microsoft.com/office/officeart/2005/8/layout/arrow5"/>
  </dgm:cxnLst>
  <dgm:bg>
    <a:blipFill>
      <a:blip xmlns:r="http://schemas.openxmlformats.org/officeDocument/2006/relationships" r:embed="rId2"/>
      <a:tile tx="0" ty="0" sx="100000" sy="100000" flip="none" algn="tl"/>
    </a:blipFill>
  </dgm:bg>
  <dgm:whole/>
</dgm:dataModel>
</file>

<file path=ppt/diagrams/data2.xml><?xml version="1.0" encoding="utf-8"?>
<dgm:dataModel xmlns:dgm="http://schemas.openxmlformats.org/drawingml/2006/diagram" xmlns:a="http://schemas.openxmlformats.org/drawingml/2006/main">
  <dgm:ptLst>
    <dgm:pt modelId="{D7054A1E-C48C-4CAE-AE12-1740CDC0BBF5}" type="doc">
      <dgm:prSet loTypeId="urn:microsoft.com/office/officeart/2005/8/layout/hierarchy4" loCatId="hierarchy" qsTypeId="urn:microsoft.com/office/officeart/2005/8/quickstyle/3d9" qsCatId="3D" csTypeId="urn:microsoft.com/office/officeart/2005/8/colors/accent1_2" csCatId="accent1" phldr="1"/>
      <dgm:spPr/>
      <dgm:t>
        <a:bodyPr/>
        <a:lstStyle/>
        <a:p>
          <a:endParaRPr lang="uk-UA"/>
        </a:p>
      </dgm:t>
    </dgm:pt>
    <dgm:pt modelId="{F3D8E33B-65BD-4A70-BF67-9E3C62B255BA}">
      <dgm:prSet phldrT="[Текст]" custT="1"/>
      <dgm:spPr/>
      <dgm:t>
        <a:bodyPr/>
        <a:lstStyle/>
        <a:p>
          <a:r>
            <a:rPr lang="uk-UA" sz="2800" b="1" dirty="0" smtClean="0">
              <a:solidFill>
                <a:srgbClr val="C00000"/>
              </a:solidFill>
            </a:rPr>
            <a:t>Довідник кваліфікаційних</a:t>
          </a:r>
          <a:r>
            <a:rPr lang="uk-UA" sz="2800" b="1" dirty="0" smtClean="0"/>
            <a:t>  </a:t>
          </a:r>
          <a:r>
            <a:rPr lang="uk-UA" sz="2800" b="1" dirty="0" smtClean="0">
              <a:solidFill>
                <a:srgbClr val="C00000"/>
              </a:solidFill>
            </a:rPr>
            <a:t>характеристик</a:t>
          </a:r>
          <a:endParaRPr lang="uk-UA" sz="2800" b="1" dirty="0">
            <a:solidFill>
              <a:srgbClr val="C00000"/>
            </a:solidFill>
          </a:endParaRPr>
        </a:p>
      </dgm:t>
    </dgm:pt>
    <dgm:pt modelId="{7193F0BE-6B26-4B58-9690-22BF08593F16}" type="parTrans" cxnId="{440B32DF-8CC6-4269-A5AE-B52E4D9FEA51}">
      <dgm:prSet/>
      <dgm:spPr/>
      <dgm:t>
        <a:bodyPr/>
        <a:lstStyle/>
        <a:p>
          <a:endParaRPr lang="uk-UA"/>
        </a:p>
      </dgm:t>
    </dgm:pt>
    <dgm:pt modelId="{A1B161FB-62CB-4488-87AA-B7C66D1C6E7E}" type="sibTrans" cxnId="{440B32DF-8CC6-4269-A5AE-B52E4D9FEA51}">
      <dgm:prSet/>
      <dgm:spPr/>
      <dgm:t>
        <a:bodyPr/>
        <a:lstStyle/>
        <a:p>
          <a:endParaRPr lang="uk-UA"/>
        </a:p>
      </dgm:t>
    </dgm:pt>
    <dgm:pt modelId="{4034770A-1D0C-4F81-9E28-522CE3B43DAE}">
      <dgm:prSet phldrT="[Текст]" custT="1"/>
      <dgm:spPr>
        <a:solidFill>
          <a:schemeClr val="accent6">
            <a:lumMod val="60000"/>
            <a:lumOff val="40000"/>
          </a:schemeClr>
        </a:solidFill>
      </dgm:spPr>
      <dgm:t>
        <a:bodyPr/>
        <a:lstStyle/>
        <a:p>
          <a:r>
            <a:rPr lang="uk-UA" sz="2800" b="1" dirty="0" smtClean="0">
              <a:solidFill>
                <a:srgbClr val="0070C0"/>
              </a:solidFill>
            </a:rPr>
            <a:t>ВИПУСК</a:t>
          </a:r>
          <a:r>
            <a:rPr lang="uk-UA" sz="2800" b="1" dirty="0" smtClean="0"/>
            <a:t> </a:t>
          </a:r>
          <a:r>
            <a:rPr lang="uk-UA" sz="2800" dirty="0" smtClean="0">
              <a:solidFill>
                <a:srgbClr val="0070C0"/>
              </a:solidFill>
            </a:rPr>
            <a:t>1</a:t>
          </a:r>
          <a:r>
            <a:rPr lang="uk-UA" sz="2000" b="1" noProof="0" dirty="0" smtClean="0">
              <a:solidFill>
                <a:schemeClr val="accent4">
                  <a:lumMod val="75000"/>
                </a:schemeClr>
              </a:solidFill>
            </a:rPr>
            <a:t>"Професії працівників, що є загальними для всіх видів економічної діяльності" (затв. Наказом Мін. праці та соц. політики України від 29.12.2004 №336)</a:t>
          </a:r>
          <a:endParaRPr lang="uk-UA" sz="2000" noProof="0" dirty="0">
            <a:solidFill>
              <a:schemeClr val="accent4">
                <a:lumMod val="75000"/>
              </a:schemeClr>
            </a:solidFill>
          </a:endParaRPr>
        </a:p>
      </dgm:t>
    </dgm:pt>
    <dgm:pt modelId="{04708364-77DF-463F-91B5-BDDAFC7BCCC6}" type="parTrans" cxnId="{05A54C7B-90D2-4EE0-B6B1-0ADB1FE4710A}">
      <dgm:prSet/>
      <dgm:spPr/>
      <dgm:t>
        <a:bodyPr/>
        <a:lstStyle/>
        <a:p>
          <a:endParaRPr lang="uk-UA"/>
        </a:p>
      </dgm:t>
    </dgm:pt>
    <dgm:pt modelId="{BB6DF381-5566-46BB-B755-AF41749406C8}" type="sibTrans" cxnId="{05A54C7B-90D2-4EE0-B6B1-0ADB1FE4710A}">
      <dgm:prSet/>
      <dgm:spPr/>
      <dgm:t>
        <a:bodyPr/>
        <a:lstStyle/>
        <a:p>
          <a:endParaRPr lang="uk-UA"/>
        </a:p>
      </dgm:t>
    </dgm:pt>
    <dgm:pt modelId="{96CD2730-4DAF-4D56-82D4-AE73A54A1678}">
      <dgm:prSet phldrT="[Текст]" custT="1"/>
      <dgm:spPr>
        <a:solidFill>
          <a:srgbClr val="FFFF66"/>
        </a:solidFill>
      </dgm:spPr>
      <dgm:t>
        <a:bodyPr/>
        <a:lstStyle/>
        <a:p>
          <a:r>
            <a:rPr lang="uk-UA" sz="2000" dirty="0" smtClean="0">
              <a:solidFill>
                <a:srgbClr val="006600"/>
              </a:solidFill>
            </a:rPr>
            <a:t>ЗАГАЛЬНІ ПОЛОЖЕННЯ     </a:t>
          </a:r>
          <a:r>
            <a:rPr lang="uk-UA" sz="1600" dirty="0" smtClean="0">
              <a:solidFill>
                <a:srgbClr val="00B050"/>
              </a:solidFill>
            </a:rPr>
            <a:t>( є </a:t>
          </a:r>
          <a:r>
            <a:rPr lang="uk-UA" sz="1600" dirty="0" err="1" smtClean="0">
              <a:solidFill>
                <a:srgbClr val="00B050"/>
              </a:solidFill>
            </a:rPr>
            <a:t>обов</a:t>
          </a:r>
          <a:r>
            <a:rPr lang="ru-RU" sz="1600" dirty="0" smtClean="0">
              <a:solidFill>
                <a:srgbClr val="00B050"/>
              </a:solidFill>
            </a:rPr>
            <a:t>’</a:t>
          </a:r>
          <a:r>
            <a:rPr lang="uk-UA" sz="1600" dirty="0" err="1" smtClean="0">
              <a:solidFill>
                <a:srgbClr val="00B050"/>
              </a:solidFill>
            </a:rPr>
            <a:t>язковими</a:t>
          </a:r>
          <a:r>
            <a:rPr lang="uk-UA" sz="1600" dirty="0" smtClean="0">
              <a:solidFill>
                <a:srgbClr val="00B050"/>
              </a:solidFill>
            </a:rPr>
            <a:t> при розробленні галузевих  випусків Довідника)</a:t>
          </a:r>
          <a:endParaRPr lang="uk-UA" sz="1600" dirty="0">
            <a:solidFill>
              <a:srgbClr val="00B050"/>
            </a:solidFill>
          </a:endParaRPr>
        </a:p>
      </dgm:t>
    </dgm:pt>
    <dgm:pt modelId="{1850A9E3-617F-47E5-A5A3-F0C55242071B}" type="parTrans" cxnId="{468FCC28-6436-4436-8B56-322D4B221438}">
      <dgm:prSet/>
      <dgm:spPr/>
      <dgm:t>
        <a:bodyPr/>
        <a:lstStyle/>
        <a:p>
          <a:endParaRPr lang="uk-UA"/>
        </a:p>
      </dgm:t>
    </dgm:pt>
    <dgm:pt modelId="{7F49CDA8-B019-4352-AE91-4F5A1500CCC4}" type="sibTrans" cxnId="{468FCC28-6436-4436-8B56-322D4B221438}">
      <dgm:prSet/>
      <dgm:spPr/>
      <dgm:t>
        <a:bodyPr/>
        <a:lstStyle/>
        <a:p>
          <a:endParaRPr lang="uk-UA"/>
        </a:p>
      </dgm:t>
    </dgm:pt>
    <dgm:pt modelId="{065AB022-AF80-4CD0-B909-A43B5AC779A8}">
      <dgm:prSet phldrT="[Текст]" custT="1"/>
      <dgm:spPr>
        <a:solidFill>
          <a:srgbClr val="92D050"/>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uk-UA" sz="1800" dirty="0" smtClean="0">
              <a:solidFill>
                <a:srgbClr val="006600"/>
              </a:solidFill>
            </a:rPr>
            <a:t>РОЗДІЛ 1 </a:t>
          </a:r>
          <a:r>
            <a:rPr lang="uk-UA" sz="1400" dirty="0" smtClean="0">
              <a:solidFill>
                <a:srgbClr val="7030A0"/>
              </a:solidFill>
            </a:rPr>
            <a:t>«</a:t>
          </a:r>
          <a:r>
            <a:rPr lang="uk-UA" sz="1400" i="1" dirty="0" smtClean="0">
              <a:solidFill>
                <a:srgbClr val="7030A0"/>
              </a:solidFill>
            </a:rPr>
            <a:t>Професії керівників, </a:t>
          </a:r>
          <a:r>
            <a:rPr lang="uk-UA" sz="1400" i="1" dirty="0" err="1" smtClean="0">
              <a:solidFill>
                <a:srgbClr val="7030A0"/>
              </a:solidFill>
            </a:rPr>
            <a:t>професіо-налів</a:t>
          </a:r>
          <a:r>
            <a:rPr lang="uk-UA" sz="1400" i="1" dirty="0" smtClean="0">
              <a:solidFill>
                <a:srgbClr val="7030A0"/>
              </a:solidFill>
            </a:rPr>
            <a:t>, фахівців та технічних службовців, що є загальними для всіх видів економічної діяльності</a:t>
          </a:r>
          <a:r>
            <a:rPr lang="uk-UA" sz="1400" dirty="0" smtClean="0">
              <a:solidFill>
                <a:srgbClr val="7030A0"/>
              </a:solidFill>
            </a:rPr>
            <a:t>» </a:t>
          </a:r>
        </a:p>
        <a:p>
          <a:pPr algn="ctr" defTabSz="577850">
            <a:lnSpc>
              <a:spcPct val="90000"/>
            </a:lnSpc>
            <a:spcBef>
              <a:spcPct val="0"/>
            </a:spcBef>
            <a:spcAft>
              <a:spcPct val="35000"/>
            </a:spcAft>
          </a:pPr>
          <a:endParaRPr lang="uk-UA" sz="1300" dirty="0"/>
        </a:p>
      </dgm:t>
    </dgm:pt>
    <dgm:pt modelId="{A5BA5382-35F4-4915-9B17-38ACC832B84A}" type="parTrans" cxnId="{9E618979-AF42-4060-B888-CCCEF51C4D81}">
      <dgm:prSet/>
      <dgm:spPr/>
      <dgm:t>
        <a:bodyPr/>
        <a:lstStyle/>
        <a:p>
          <a:endParaRPr lang="uk-UA"/>
        </a:p>
      </dgm:t>
    </dgm:pt>
    <dgm:pt modelId="{66383D58-2621-429C-AAB4-502F653191ED}" type="sibTrans" cxnId="{9E618979-AF42-4060-B888-CCCEF51C4D81}">
      <dgm:prSet/>
      <dgm:spPr/>
      <dgm:t>
        <a:bodyPr/>
        <a:lstStyle/>
        <a:p>
          <a:endParaRPr lang="uk-UA"/>
        </a:p>
      </dgm:t>
    </dgm:pt>
    <dgm:pt modelId="{801E507D-CE9C-4558-B289-A897D3CDC46D}">
      <dgm:prSet phldrT="[Текст]"/>
      <dgm:spPr>
        <a:solidFill>
          <a:schemeClr val="accent6">
            <a:lumMod val="60000"/>
            <a:lumOff val="40000"/>
          </a:schemeClr>
        </a:solidFill>
      </dgm:spPr>
      <dgm:t>
        <a:bodyPr/>
        <a:lstStyle/>
        <a:p>
          <a:r>
            <a:rPr lang="uk-UA" dirty="0" smtClean="0">
              <a:solidFill>
                <a:srgbClr val="0070C0"/>
              </a:solidFill>
            </a:rPr>
            <a:t>ВИПУСК 2 (галузевий)</a:t>
          </a:r>
          <a:endParaRPr lang="uk-UA" dirty="0">
            <a:solidFill>
              <a:srgbClr val="0070C0"/>
            </a:solidFill>
          </a:endParaRPr>
        </a:p>
      </dgm:t>
    </dgm:pt>
    <dgm:pt modelId="{414287AC-49AF-43F1-9DDD-0B66A3BC932A}" type="parTrans" cxnId="{6574A0AB-5996-46C3-8E7E-274A3CB924FE}">
      <dgm:prSet/>
      <dgm:spPr/>
      <dgm:t>
        <a:bodyPr/>
        <a:lstStyle/>
        <a:p>
          <a:endParaRPr lang="uk-UA"/>
        </a:p>
      </dgm:t>
    </dgm:pt>
    <dgm:pt modelId="{0A967166-3672-4642-B612-B1A9BB48FF78}" type="sibTrans" cxnId="{6574A0AB-5996-46C3-8E7E-274A3CB924FE}">
      <dgm:prSet/>
      <dgm:spPr/>
      <dgm:t>
        <a:bodyPr/>
        <a:lstStyle/>
        <a:p>
          <a:endParaRPr lang="uk-UA"/>
        </a:p>
      </dgm:t>
    </dgm:pt>
    <dgm:pt modelId="{3C8FF072-2559-48FA-A486-7CF66DB48DF9}">
      <dgm:prSet custT="1"/>
      <dgm:spPr>
        <a:solidFill>
          <a:srgbClr val="92D050"/>
        </a:solidFill>
      </dgm:spPr>
      <dgm:t>
        <a:bodyPr/>
        <a:lstStyle/>
        <a:p>
          <a:pPr algn="just"/>
          <a:r>
            <a:rPr lang="uk-UA" sz="1800" dirty="0" smtClean="0">
              <a:solidFill>
                <a:srgbClr val="006600"/>
              </a:solidFill>
            </a:rPr>
            <a:t>РОЗДІЛ 2 </a:t>
          </a:r>
          <a:r>
            <a:rPr lang="uk-UA" sz="1800" dirty="0" smtClean="0">
              <a:solidFill>
                <a:srgbClr val="7030A0"/>
              </a:solidFill>
            </a:rPr>
            <a:t>«</a:t>
          </a:r>
          <a:r>
            <a:rPr lang="uk-UA" sz="1800" i="1" dirty="0" smtClean="0">
              <a:solidFill>
                <a:srgbClr val="7030A0"/>
              </a:solidFill>
            </a:rPr>
            <a:t>Професії робітників, що є загальними для всіх видів економічної діяльності</a:t>
          </a:r>
          <a:r>
            <a:rPr lang="uk-UA" sz="1800" dirty="0" smtClean="0">
              <a:solidFill>
                <a:srgbClr val="7030A0"/>
              </a:solidFill>
            </a:rPr>
            <a:t>» </a:t>
          </a:r>
          <a:endParaRPr lang="uk-UA" sz="1800" dirty="0">
            <a:solidFill>
              <a:srgbClr val="7030A0"/>
            </a:solidFill>
          </a:endParaRPr>
        </a:p>
      </dgm:t>
    </dgm:pt>
    <dgm:pt modelId="{68A0752D-0BAF-495F-92B8-97F8901DDAC0}" type="parTrans" cxnId="{E8A8D72E-C926-4EC4-B404-4BDCC9ECA207}">
      <dgm:prSet/>
      <dgm:spPr/>
      <dgm:t>
        <a:bodyPr/>
        <a:lstStyle/>
        <a:p>
          <a:endParaRPr lang="uk-UA"/>
        </a:p>
      </dgm:t>
    </dgm:pt>
    <dgm:pt modelId="{9FF36DDB-7924-41B4-9C33-A716B779CFE0}" type="sibTrans" cxnId="{E8A8D72E-C926-4EC4-B404-4BDCC9ECA207}">
      <dgm:prSet/>
      <dgm:spPr/>
      <dgm:t>
        <a:bodyPr/>
        <a:lstStyle/>
        <a:p>
          <a:endParaRPr lang="uk-UA"/>
        </a:p>
      </dgm:t>
    </dgm:pt>
    <dgm:pt modelId="{777583D9-A6D1-4AB5-9F04-238D333893AC}">
      <dgm:prSet/>
      <dgm:spPr/>
      <dgm:t>
        <a:bodyPr/>
        <a:lstStyle/>
        <a:p>
          <a:r>
            <a:rPr lang="uk-UA" dirty="0" smtClean="0"/>
            <a:t>за видами економічної діяльності</a:t>
          </a:r>
          <a:endParaRPr lang="uk-UA" dirty="0"/>
        </a:p>
      </dgm:t>
    </dgm:pt>
    <dgm:pt modelId="{38DDD287-09A5-4C86-AA47-A8A6F6F1FB3B}" type="parTrans" cxnId="{6D3567C1-267C-4BC3-B8C8-E1AD0799E672}">
      <dgm:prSet/>
      <dgm:spPr/>
      <dgm:t>
        <a:bodyPr/>
        <a:lstStyle/>
        <a:p>
          <a:endParaRPr lang="uk-UA"/>
        </a:p>
      </dgm:t>
    </dgm:pt>
    <dgm:pt modelId="{801A7C4C-EA34-4929-A8B8-A53C8496555D}" type="sibTrans" cxnId="{6D3567C1-267C-4BC3-B8C8-E1AD0799E672}">
      <dgm:prSet/>
      <dgm:spPr/>
      <dgm:t>
        <a:bodyPr/>
        <a:lstStyle/>
        <a:p>
          <a:endParaRPr lang="uk-UA"/>
        </a:p>
      </dgm:t>
    </dgm:pt>
    <dgm:pt modelId="{26F62877-390B-46C9-9678-8BC01DA9EA5B}" type="pres">
      <dgm:prSet presAssocID="{D7054A1E-C48C-4CAE-AE12-1740CDC0BBF5}" presName="Name0" presStyleCnt="0">
        <dgm:presLayoutVars>
          <dgm:chPref val="1"/>
          <dgm:dir/>
          <dgm:animOne val="branch"/>
          <dgm:animLvl val="lvl"/>
          <dgm:resizeHandles/>
        </dgm:presLayoutVars>
      </dgm:prSet>
      <dgm:spPr/>
      <dgm:t>
        <a:bodyPr/>
        <a:lstStyle/>
        <a:p>
          <a:endParaRPr lang="uk-UA"/>
        </a:p>
      </dgm:t>
    </dgm:pt>
    <dgm:pt modelId="{7F2F2FFC-D1AE-4EF0-84E7-F0E5AD6C3AB1}" type="pres">
      <dgm:prSet presAssocID="{F3D8E33B-65BD-4A70-BF67-9E3C62B255BA}" presName="vertOne" presStyleCnt="0"/>
      <dgm:spPr/>
    </dgm:pt>
    <dgm:pt modelId="{3D3AB554-3CBA-4229-A444-D31FB209A5FD}" type="pres">
      <dgm:prSet presAssocID="{F3D8E33B-65BD-4A70-BF67-9E3C62B255BA}" presName="txOne" presStyleLbl="node0" presStyleIdx="0" presStyleCnt="1" custLinFactNeighborX="4098" custLinFactNeighborY="-47580">
        <dgm:presLayoutVars>
          <dgm:chPref val="3"/>
        </dgm:presLayoutVars>
      </dgm:prSet>
      <dgm:spPr/>
      <dgm:t>
        <a:bodyPr/>
        <a:lstStyle/>
        <a:p>
          <a:endParaRPr lang="uk-UA"/>
        </a:p>
      </dgm:t>
    </dgm:pt>
    <dgm:pt modelId="{1EBD2620-990E-4F6A-B59C-D976C6F85C88}" type="pres">
      <dgm:prSet presAssocID="{F3D8E33B-65BD-4A70-BF67-9E3C62B255BA}" presName="parTransOne" presStyleCnt="0"/>
      <dgm:spPr/>
    </dgm:pt>
    <dgm:pt modelId="{F412D975-CFE7-42AE-8665-9B115DF7C43D}" type="pres">
      <dgm:prSet presAssocID="{F3D8E33B-65BD-4A70-BF67-9E3C62B255BA}" presName="horzOne" presStyleCnt="0"/>
      <dgm:spPr/>
    </dgm:pt>
    <dgm:pt modelId="{EAD179BF-ACCD-44CF-87C9-87A7E92B43FF}" type="pres">
      <dgm:prSet presAssocID="{4034770A-1D0C-4F81-9E28-522CE3B43DAE}" presName="vertTwo" presStyleCnt="0"/>
      <dgm:spPr/>
    </dgm:pt>
    <dgm:pt modelId="{F47C9AC5-13D2-4407-B556-423F26EE3FE0}" type="pres">
      <dgm:prSet presAssocID="{4034770A-1D0C-4F81-9E28-522CE3B43DAE}" presName="txTwo" presStyleLbl="node2" presStyleIdx="0" presStyleCnt="2" custLinFactNeighborX="-50" custLinFactNeighborY="-17627">
        <dgm:presLayoutVars>
          <dgm:chPref val="3"/>
        </dgm:presLayoutVars>
      </dgm:prSet>
      <dgm:spPr/>
      <dgm:t>
        <a:bodyPr/>
        <a:lstStyle/>
        <a:p>
          <a:endParaRPr lang="uk-UA"/>
        </a:p>
      </dgm:t>
    </dgm:pt>
    <dgm:pt modelId="{4E4919BE-3C68-4DFE-8E7E-BFC65E123EB2}" type="pres">
      <dgm:prSet presAssocID="{4034770A-1D0C-4F81-9E28-522CE3B43DAE}" presName="parTransTwo" presStyleCnt="0"/>
      <dgm:spPr/>
    </dgm:pt>
    <dgm:pt modelId="{19C11C38-8434-4EAB-8DE2-72669E332645}" type="pres">
      <dgm:prSet presAssocID="{4034770A-1D0C-4F81-9E28-522CE3B43DAE}" presName="horzTwo" presStyleCnt="0"/>
      <dgm:spPr/>
    </dgm:pt>
    <dgm:pt modelId="{FD6E40F0-1FD3-42D3-A249-7F05707D5C05}" type="pres">
      <dgm:prSet presAssocID="{96CD2730-4DAF-4D56-82D4-AE73A54A1678}" presName="vertThree" presStyleCnt="0"/>
      <dgm:spPr/>
    </dgm:pt>
    <dgm:pt modelId="{69008839-3A76-43B4-AF4E-F6DC08C67A20}" type="pres">
      <dgm:prSet presAssocID="{96CD2730-4DAF-4D56-82D4-AE73A54A1678}" presName="txThree" presStyleLbl="node3" presStyleIdx="0" presStyleCnt="4" custLinFactNeighborX="-154" custLinFactNeighborY="1832">
        <dgm:presLayoutVars>
          <dgm:chPref val="3"/>
        </dgm:presLayoutVars>
      </dgm:prSet>
      <dgm:spPr/>
      <dgm:t>
        <a:bodyPr/>
        <a:lstStyle/>
        <a:p>
          <a:endParaRPr lang="uk-UA"/>
        </a:p>
      </dgm:t>
    </dgm:pt>
    <dgm:pt modelId="{9145F8B6-EA56-4DC7-A0FF-A96BCB62E059}" type="pres">
      <dgm:prSet presAssocID="{96CD2730-4DAF-4D56-82D4-AE73A54A1678}" presName="horzThree" presStyleCnt="0"/>
      <dgm:spPr/>
    </dgm:pt>
    <dgm:pt modelId="{54E4AE7D-5444-4FAF-BA7C-6AE267A2017D}" type="pres">
      <dgm:prSet presAssocID="{7F49CDA8-B019-4352-AE91-4F5A1500CCC4}" presName="sibSpaceThree" presStyleCnt="0"/>
      <dgm:spPr/>
    </dgm:pt>
    <dgm:pt modelId="{0CBDF522-AAC5-4A3F-A2A6-40FE0D493356}" type="pres">
      <dgm:prSet presAssocID="{065AB022-AF80-4CD0-B909-A43B5AC779A8}" presName="vertThree" presStyleCnt="0"/>
      <dgm:spPr/>
    </dgm:pt>
    <dgm:pt modelId="{35CEF114-D0AB-46C7-A8A1-745011698111}" type="pres">
      <dgm:prSet presAssocID="{065AB022-AF80-4CD0-B909-A43B5AC779A8}" presName="txThree" presStyleLbl="node3" presStyleIdx="1" presStyleCnt="4">
        <dgm:presLayoutVars>
          <dgm:chPref val="3"/>
        </dgm:presLayoutVars>
      </dgm:prSet>
      <dgm:spPr/>
      <dgm:t>
        <a:bodyPr/>
        <a:lstStyle/>
        <a:p>
          <a:endParaRPr lang="uk-UA"/>
        </a:p>
      </dgm:t>
    </dgm:pt>
    <dgm:pt modelId="{E40211C9-D0B2-4ECE-AA5D-B29A00793E17}" type="pres">
      <dgm:prSet presAssocID="{065AB022-AF80-4CD0-B909-A43B5AC779A8}" presName="horzThree" presStyleCnt="0"/>
      <dgm:spPr/>
    </dgm:pt>
    <dgm:pt modelId="{974588A1-D5C9-49BB-AA8F-B4D77C91B209}" type="pres">
      <dgm:prSet presAssocID="{66383D58-2621-429C-AAB4-502F653191ED}" presName="sibSpaceThree" presStyleCnt="0"/>
      <dgm:spPr/>
    </dgm:pt>
    <dgm:pt modelId="{3E7CE798-D7E4-412F-9AC6-9C6257F7966D}" type="pres">
      <dgm:prSet presAssocID="{3C8FF072-2559-48FA-A486-7CF66DB48DF9}" presName="vertThree" presStyleCnt="0"/>
      <dgm:spPr/>
    </dgm:pt>
    <dgm:pt modelId="{1FEAF71F-450C-4D77-9826-9216357884DE}" type="pres">
      <dgm:prSet presAssocID="{3C8FF072-2559-48FA-A486-7CF66DB48DF9}" presName="txThree" presStyleLbl="node3" presStyleIdx="2" presStyleCnt="4">
        <dgm:presLayoutVars>
          <dgm:chPref val="3"/>
        </dgm:presLayoutVars>
      </dgm:prSet>
      <dgm:spPr/>
      <dgm:t>
        <a:bodyPr/>
        <a:lstStyle/>
        <a:p>
          <a:endParaRPr lang="uk-UA"/>
        </a:p>
      </dgm:t>
    </dgm:pt>
    <dgm:pt modelId="{CCC1835D-DB44-4C21-802C-CFA35C7933EE}" type="pres">
      <dgm:prSet presAssocID="{3C8FF072-2559-48FA-A486-7CF66DB48DF9}" presName="horzThree" presStyleCnt="0"/>
      <dgm:spPr/>
    </dgm:pt>
    <dgm:pt modelId="{53CF1000-F94C-4659-8C2C-4120AEBAD8D4}" type="pres">
      <dgm:prSet presAssocID="{BB6DF381-5566-46BB-B755-AF41749406C8}" presName="sibSpaceTwo" presStyleCnt="0"/>
      <dgm:spPr/>
    </dgm:pt>
    <dgm:pt modelId="{6E24FCC1-7C34-477F-B440-B1A9B0DC595D}" type="pres">
      <dgm:prSet presAssocID="{801E507D-CE9C-4558-B289-A897D3CDC46D}" presName="vertTwo" presStyleCnt="0"/>
      <dgm:spPr/>
    </dgm:pt>
    <dgm:pt modelId="{D193715F-EDBA-4473-AFAC-AF9035D4FA3D}" type="pres">
      <dgm:prSet presAssocID="{801E507D-CE9C-4558-B289-A897D3CDC46D}" presName="txTwo" presStyleLbl="node2" presStyleIdx="1" presStyleCnt="2" custLinFactNeighborX="1005" custLinFactNeighborY="-64953">
        <dgm:presLayoutVars>
          <dgm:chPref val="3"/>
        </dgm:presLayoutVars>
      </dgm:prSet>
      <dgm:spPr/>
      <dgm:t>
        <a:bodyPr/>
        <a:lstStyle/>
        <a:p>
          <a:endParaRPr lang="uk-UA"/>
        </a:p>
      </dgm:t>
    </dgm:pt>
    <dgm:pt modelId="{19B8CC6A-F3F4-42FD-9A5C-DF14128CB803}" type="pres">
      <dgm:prSet presAssocID="{801E507D-CE9C-4558-B289-A897D3CDC46D}" presName="parTransTwo" presStyleCnt="0"/>
      <dgm:spPr/>
    </dgm:pt>
    <dgm:pt modelId="{0EB06B14-122A-4254-911A-8A8071021B53}" type="pres">
      <dgm:prSet presAssocID="{801E507D-CE9C-4558-B289-A897D3CDC46D}" presName="horzTwo" presStyleCnt="0"/>
      <dgm:spPr/>
    </dgm:pt>
    <dgm:pt modelId="{13AC4A0C-5F18-480E-AACC-A3B516A2E947}" type="pres">
      <dgm:prSet presAssocID="{777583D9-A6D1-4AB5-9F04-238D333893AC}" presName="vertThree" presStyleCnt="0"/>
      <dgm:spPr/>
    </dgm:pt>
    <dgm:pt modelId="{91DFFFCA-F0FD-413E-9400-704CECD05C8F}" type="pres">
      <dgm:prSet presAssocID="{777583D9-A6D1-4AB5-9F04-238D333893AC}" presName="txThree" presStyleLbl="node3" presStyleIdx="3" presStyleCnt="4" custLinFactNeighborX="3749" custLinFactNeighborY="-50156">
        <dgm:presLayoutVars>
          <dgm:chPref val="3"/>
        </dgm:presLayoutVars>
      </dgm:prSet>
      <dgm:spPr/>
      <dgm:t>
        <a:bodyPr/>
        <a:lstStyle/>
        <a:p>
          <a:endParaRPr lang="uk-UA"/>
        </a:p>
      </dgm:t>
    </dgm:pt>
    <dgm:pt modelId="{617E1579-FB95-49B1-9D89-ABC36B5ADF2E}" type="pres">
      <dgm:prSet presAssocID="{777583D9-A6D1-4AB5-9F04-238D333893AC}" presName="horzThree" presStyleCnt="0"/>
      <dgm:spPr/>
    </dgm:pt>
  </dgm:ptLst>
  <dgm:cxnLst>
    <dgm:cxn modelId="{440B32DF-8CC6-4269-A5AE-B52E4D9FEA51}" srcId="{D7054A1E-C48C-4CAE-AE12-1740CDC0BBF5}" destId="{F3D8E33B-65BD-4A70-BF67-9E3C62B255BA}" srcOrd="0" destOrd="0" parTransId="{7193F0BE-6B26-4B58-9690-22BF08593F16}" sibTransId="{A1B161FB-62CB-4488-87AA-B7C66D1C6E7E}"/>
    <dgm:cxn modelId="{FC64A942-3800-4ADC-861F-129CF6DC7E90}" type="presOf" srcId="{3C8FF072-2559-48FA-A486-7CF66DB48DF9}" destId="{1FEAF71F-450C-4D77-9826-9216357884DE}" srcOrd="0" destOrd="0" presId="urn:microsoft.com/office/officeart/2005/8/layout/hierarchy4"/>
    <dgm:cxn modelId="{19245E6D-9DC9-443A-9B43-1C918EA3A56F}" type="presOf" srcId="{065AB022-AF80-4CD0-B909-A43B5AC779A8}" destId="{35CEF114-D0AB-46C7-A8A1-745011698111}" srcOrd="0" destOrd="0" presId="urn:microsoft.com/office/officeart/2005/8/layout/hierarchy4"/>
    <dgm:cxn modelId="{3A84A167-A5F2-4296-81D6-BDA5069B1C0D}" type="presOf" srcId="{777583D9-A6D1-4AB5-9F04-238D333893AC}" destId="{91DFFFCA-F0FD-413E-9400-704CECD05C8F}" srcOrd="0" destOrd="0" presId="urn:microsoft.com/office/officeart/2005/8/layout/hierarchy4"/>
    <dgm:cxn modelId="{6574A0AB-5996-46C3-8E7E-274A3CB924FE}" srcId="{F3D8E33B-65BD-4A70-BF67-9E3C62B255BA}" destId="{801E507D-CE9C-4558-B289-A897D3CDC46D}" srcOrd="1" destOrd="0" parTransId="{414287AC-49AF-43F1-9DDD-0B66A3BC932A}" sibTransId="{0A967166-3672-4642-B612-B1A9BB48FF78}"/>
    <dgm:cxn modelId="{38D84153-87E8-49F0-BBC7-5A90CC2C086F}" type="presOf" srcId="{F3D8E33B-65BD-4A70-BF67-9E3C62B255BA}" destId="{3D3AB554-3CBA-4229-A444-D31FB209A5FD}" srcOrd="0" destOrd="0" presId="urn:microsoft.com/office/officeart/2005/8/layout/hierarchy4"/>
    <dgm:cxn modelId="{9E618979-AF42-4060-B888-CCCEF51C4D81}" srcId="{4034770A-1D0C-4F81-9E28-522CE3B43DAE}" destId="{065AB022-AF80-4CD0-B909-A43B5AC779A8}" srcOrd="1" destOrd="0" parTransId="{A5BA5382-35F4-4915-9B17-38ACC832B84A}" sibTransId="{66383D58-2621-429C-AAB4-502F653191ED}"/>
    <dgm:cxn modelId="{FEFA3120-9A75-4CFF-B40A-A3B19C3BB1D3}" type="presOf" srcId="{4034770A-1D0C-4F81-9E28-522CE3B43DAE}" destId="{F47C9AC5-13D2-4407-B556-423F26EE3FE0}" srcOrd="0" destOrd="0" presId="urn:microsoft.com/office/officeart/2005/8/layout/hierarchy4"/>
    <dgm:cxn modelId="{6D3567C1-267C-4BC3-B8C8-E1AD0799E672}" srcId="{801E507D-CE9C-4558-B289-A897D3CDC46D}" destId="{777583D9-A6D1-4AB5-9F04-238D333893AC}" srcOrd="0" destOrd="0" parTransId="{38DDD287-09A5-4C86-AA47-A8A6F6F1FB3B}" sibTransId="{801A7C4C-EA34-4929-A8B8-A53C8496555D}"/>
    <dgm:cxn modelId="{C63A9B06-4256-40F8-B64A-033A65075BA0}" type="presOf" srcId="{801E507D-CE9C-4558-B289-A897D3CDC46D}" destId="{D193715F-EDBA-4473-AFAC-AF9035D4FA3D}" srcOrd="0" destOrd="0" presId="urn:microsoft.com/office/officeart/2005/8/layout/hierarchy4"/>
    <dgm:cxn modelId="{6C1AD9B0-C380-472B-AEF4-1D63B5DB3A6E}" type="presOf" srcId="{96CD2730-4DAF-4D56-82D4-AE73A54A1678}" destId="{69008839-3A76-43B4-AF4E-F6DC08C67A20}" srcOrd="0" destOrd="0" presId="urn:microsoft.com/office/officeart/2005/8/layout/hierarchy4"/>
    <dgm:cxn modelId="{468FCC28-6436-4436-8B56-322D4B221438}" srcId="{4034770A-1D0C-4F81-9E28-522CE3B43DAE}" destId="{96CD2730-4DAF-4D56-82D4-AE73A54A1678}" srcOrd="0" destOrd="0" parTransId="{1850A9E3-617F-47E5-A5A3-F0C55242071B}" sibTransId="{7F49CDA8-B019-4352-AE91-4F5A1500CCC4}"/>
    <dgm:cxn modelId="{E8A8D72E-C926-4EC4-B404-4BDCC9ECA207}" srcId="{4034770A-1D0C-4F81-9E28-522CE3B43DAE}" destId="{3C8FF072-2559-48FA-A486-7CF66DB48DF9}" srcOrd="2" destOrd="0" parTransId="{68A0752D-0BAF-495F-92B8-97F8901DDAC0}" sibTransId="{9FF36DDB-7924-41B4-9C33-A716B779CFE0}"/>
    <dgm:cxn modelId="{05A54C7B-90D2-4EE0-B6B1-0ADB1FE4710A}" srcId="{F3D8E33B-65BD-4A70-BF67-9E3C62B255BA}" destId="{4034770A-1D0C-4F81-9E28-522CE3B43DAE}" srcOrd="0" destOrd="0" parTransId="{04708364-77DF-463F-91B5-BDDAFC7BCCC6}" sibTransId="{BB6DF381-5566-46BB-B755-AF41749406C8}"/>
    <dgm:cxn modelId="{C29661C2-B646-4E1C-AB84-09BB324DBD51}" type="presOf" srcId="{D7054A1E-C48C-4CAE-AE12-1740CDC0BBF5}" destId="{26F62877-390B-46C9-9678-8BC01DA9EA5B}" srcOrd="0" destOrd="0" presId="urn:microsoft.com/office/officeart/2005/8/layout/hierarchy4"/>
    <dgm:cxn modelId="{A637F7FE-AD13-4702-87BC-F38F967118A8}" type="presParOf" srcId="{26F62877-390B-46C9-9678-8BC01DA9EA5B}" destId="{7F2F2FFC-D1AE-4EF0-84E7-F0E5AD6C3AB1}" srcOrd="0" destOrd="0" presId="urn:microsoft.com/office/officeart/2005/8/layout/hierarchy4"/>
    <dgm:cxn modelId="{E45E53AF-F08B-4FE1-B78B-90CDCB86670B}" type="presParOf" srcId="{7F2F2FFC-D1AE-4EF0-84E7-F0E5AD6C3AB1}" destId="{3D3AB554-3CBA-4229-A444-D31FB209A5FD}" srcOrd="0" destOrd="0" presId="urn:microsoft.com/office/officeart/2005/8/layout/hierarchy4"/>
    <dgm:cxn modelId="{1E5A33C6-C026-498E-B35D-760904A01837}" type="presParOf" srcId="{7F2F2FFC-D1AE-4EF0-84E7-F0E5AD6C3AB1}" destId="{1EBD2620-990E-4F6A-B59C-D976C6F85C88}" srcOrd="1" destOrd="0" presId="urn:microsoft.com/office/officeart/2005/8/layout/hierarchy4"/>
    <dgm:cxn modelId="{99C7DA72-D6D8-4D35-8CE4-4EFFEF4A3475}" type="presParOf" srcId="{7F2F2FFC-D1AE-4EF0-84E7-F0E5AD6C3AB1}" destId="{F412D975-CFE7-42AE-8665-9B115DF7C43D}" srcOrd="2" destOrd="0" presId="urn:microsoft.com/office/officeart/2005/8/layout/hierarchy4"/>
    <dgm:cxn modelId="{6595D1E9-C413-47AB-B155-845361AFACDD}" type="presParOf" srcId="{F412D975-CFE7-42AE-8665-9B115DF7C43D}" destId="{EAD179BF-ACCD-44CF-87C9-87A7E92B43FF}" srcOrd="0" destOrd="0" presId="urn:microsoft.com/office/officeart/2005/8/layout/hierarchy4"/>
    <dgm:cxn modelId="{2B8DDF2A-2EB6-42DA-B9F1-AF269EF0C3E1}" type="presParOf" srcId="{EAD179BF-ACCD-44CF-87C9-87A7E92B43FF}" destId="{F47C9AC5-13D2-4407-B556-423F26EE3FE0}" srcOrd="0" destOrd="0" presId="urn:microsoft.com/office/officeart/2005/8/layout/hierarchy4"/>
    <dgm:cxn modelId="{35D18B7D-C795-461A-914D-4FA9E6026419}" type="presParOf" srcId="{EAD179BF-ACCD-44CF-87C9-87A7E92B43FF}" destId="{4E4919BE-3C68-4DFE-8E7E-BFC65E123EB2}" srcOrd="1" destOrd="0" presId="urn:microsoft.com/office/officeart/2005/8/layout/hierarchy4"/>
    <dgm:cxn modelId="{0BD23F8D-99D2-4AE8-9752-28969B7194D3}" type="presParOf" srcId="{EAD179BF-ACCD-44CF-87C9-87A7E92B43FF}" destId="{19C11C38-8434-4EAB-8DE2-72669E332645}" srcOrd="2" destOrd="0" presId="urn:microsoft.com/office/officeart/2005/8/layout/hierarchy4"/>
    <dgm:cxn modelId="{C90B3697-2C86-4EDC-B7FB-19C173D591D4}" type="presParOf" srcId="{19C11C38-8434-4EAB-8DE2-72669E332645}" destId="{FD6E40F0-1FD3-42D3-A249-7F05707D5C05}" srcOrd="0" destOrd="0" presId="urn:microsoft.com/office/officeart/2005/8/layout/hierarchy4"/>
    <dgm:cxn modelId="{78D5BA8D-B675-4A8D-80CB-E4CC08E4B1CE}" type="presParOf" srcId="{FD6E40F0-1FD3-42D3-A249-7F05707D5C05}" destId="{69008839-3A76-43B4-AF4E-F6DC08C67A20}" srcOrd="0" destOrd="0" presId="urn:microsoft.com/office/officeart/2005/8/layout/hierarchy4"/>
    <dgm:cxn modelId="{AC8A98AE-E6E6-437E-AF01-1775DB45770F}" type="presParOf" srcId="{FD6E40F0-1FD3-42D3-A249-7F05707D5C05}" destId="{9145F8B6-EA56-4DC7-A0FF-A96BCB62E059}" srcOrd="1" destOrd="0" presId="urn:microsoft.com/office/officeart/2005/8/layout/hierarchy4"/>
    <dgm:cxn modelId="{AA95A882-0962-42B2-92BD-2FA4B1ACD1F6}" type="presParOf" srcId="{19C11C38-8434-4EAB-8DE2-72669E332645}" destId="{54E4AE7D-5444-4FAF-BA7C-6AE267A2017D}" srcOrd="1" destOrd="0" presId="urn:microsoft.com/office/officeart/2005/8/layout/hierarchy4"/>
    <dgm:cxn modelId="{C90F1FC8-4671-417D-B253-3B8B480973D5}" type="presParOf" srcId="{19C11C38-8434-4EAB-8DE2-72669E332645}" destId="{0CBDF522-AAC5-4A3F-A2A6-40FE0D493356}" srcOrd="2" destOrd="0" presId="urn:microsoft.com/office/officeart/2005/8/layout/hierarchy4"/>
    <dgm:cxn modelId="{79C74C3C-B897-4A1C-ABD6-BB33D20D9964}" type="presParOf" srcId="{0CBDF522-AAC5-4A3F-A2A6-40FE0D493356}" destId="{35CEF114-D0AB-46C7-A8A1-745011698111}" srcOrd="0" destOrd="0" presId="urn:microsoft.com/office/officeart/2005/8/layout/hierarchy4"/>
    <dgm:cxn modelId="{E29D2A96-CD84-4DEE-8F0C-2D26D9F3D17D}" type="presParOf" srcId="{0CBDF522-AAC5-4A3F-A2A6-40FE0D493356}" destId="{E40211C9-D0B2-4ECE-AA5D-B29A00793E17}" srcOrd="1" destOrd="0" presId="urn:microsoft.com/office/officeart/2005/8/layout/hierarchy4"/>
    <dgm:cxn modelId="{3A8A4979-7FF5-43F8-92DC-9CD8299A548B}" type="presParOf" srcId="{19C11C38-8434-4EAB-8DE2-72669E332645}" destId="{974588A1-D5C9-49BB-AA8F-B4D77C91B209}" srcOrd="3" destOrd="0" presId="urn:microsoft.com/office/officeart/2005/8/layout/hierarchy4"/>
    <dgm:cxn modelId="{41278945-D3A3-400E-9B04-10E15C59EC30}" type="presParOf" srcId="{19C11C38-8434-4EAB-8DE2-72669E332645}" destId="{3E7CE798-D7E4-412F-9AC6-9C6257F7966D}" srcOrd="4" destOrd="0" presId="urn:microsoft.com/office/officeart/2005/8/layout/hierarchy4"/>
    <dgm:cxn modelId="{06A911BA-D255-43CC-85AF-0309B2B89BD3}" type="presParOf" srcId="{3E7CE798-D7E4-412F-9AC6-9C6257F7966D}" destId="{1FEAF71F-450C-4D77-9826-9216357884DE}" srcOrd="0" destOrd="0" presId="urn:microsoft.com/office/officeart/2005/8/layout/hierarchy4"/>
    <dgm:cxn modelId="{04A1E098-6EBF-4F6B-A60D-AD79DCC70940}" type="presParOf" srcId="{3E7CE798-D7E4-412F-9AC6-9C6257F7966D}" destId="{CCC1835D-DB44-4C21-802C-CFA35C7933EE}" srcOrd="1" destOrd="0" presId="urn:microsoft.com/office/officeart/2005/8/layout/hierarchy4"/>
    <dgm:cxn modelId="{615F4285-ACA6-47B2-9EAE-A95E8239B0BC}" type="presParOf" srcId="{F412D975-CFE7-42AE-8665-9B115DF7C43D}" destId="{53CF1000-F94C-4659-8C2C-4120AEBAD8D4}" srcOrd="1" destOrd="0" presId="urn:microsoft.com/office/officeart/2005/8/layout/hierarchy4"/>
    <dgm:cxn modelId="{FF89BA86-2CEC-4FAB-BB68-9A3E6FF2FB96}" type="presParOf" srcId="{F412D975-CFE7-42AE-8665-9B115DF7C43D}" destId="{6E24FCC1-7C34-477F-B440-B1A9B0DC595D}" srcOrd="2" destOrd="0" presId="urn:microsoft.com/office/officeart/2005/8/layout/hierarchy4"/>
    <dgm:cxn modelId="{B5C97D54-A852-4E35-ACCA-534F83A7CE3D}" type="presParOf" srcId="{6E24FCC1-7C34-477F-B440-B1A9B0DC595D}" destId="{D193715F-EDBA-4473-AFAC-AF9035D4FA3D}" srcOrd="0" destOrd="0" presId="urn:microsoft.com/office/officeart/2005/8/layout/hierarchy4"/>
    <dgm:cxn modelId="{D8E940BB-9075-4F9E-B43C-B5D5B53460C4}" type="presParOf" srcId="{6E24FCC1-7C34-477F-B440-B1A9B0DC595D}" destId="{19B8CC6A-F3F4-42FD-9A5C-DF14128CB803}" srcOrd="1" destOrd="0" presId="urn:microsoft.com/office/officeart/2005/8/layout/hierarchy4"/>
    <dgm:cxn modelId="{170CBF47-F86A-44D2-87EF-7BAE2E53AE97}" type="presParOf" srcId="{6E24FCC1-7C34-477F-B440-B1A9B0DC595D}" destId="{0EB06B14-122A-4254-911A-8A8071021B53}" srcOrd="2" destOrd="0" presId="urn:microsoft.com/office/officeart/2005/8/layout/hierarchy4"/>
    <dgm:cxn modelId="{4A688F21-55C2-4378-A61E-7BB48A11BF54}" type="presParOf" srcId="{0EB06B14-122A-4254-911A-8A8071021B53}" destId="{13AC4A0C-5F18-480E-AACC-A3B516A2E947}" srcOrd="0" destOrd="0" presId="urn:microsoft.com/office/officeart/2005/8/layout/hierarchy4"/>
    <dgm:cxn modelId="{2F2956A1-A6CA-4FA9-885F-8C220F8B35EB}" type="presParOf" srcId="{13AC4A0C-5F18-480E-AACC-A3B516A2E947}" destId="{91DFFFCA-F0FD-413E-9400-704CECD05C8F}" srcOrd="0" destOrd="0" presId="urn:microsoft.com/office/officeart/2005/8/layout/hierarchy4"/>
    <dgm:cxn modelId="{DF8004EC-A9A5-4FEC-A745-05EBEF4F0BCE}" type="presParOf" srcId="{13AC4A0C-5F18-480E-AACC-A3B516A2E947}" destId="{617E1579-FB95-49B1-9D89-ABC36B5ADF2E}" srcOrd="1" destOrd="0" presId="urn:microsoft.com/office/officeart/2005/8/layout/hierarchy4"/>
  </dgm:cxnLst>
  <dgm:bg>
    <a:noFill/>
  </dgm:bg>
  <dgm:whole/>
</dgm:dataModel>
</file>

<file path=ppt/diagrams/data3.xml><?xml version="1.0" encoding="utf-8"?>
<dgm:dataModel xmlns:dgm="http://schemas.openxmlformats.org/drawingml/2006/diagram" xmlns:a="http://schemas.openxmlformats.org/drawingml/2006/main">
  <dgm:ptLst>
    <dgm:pt modelId="{DC607B85-0381-499F-AA9A-F7356F69FDF9}" type="doc">
      <dgm:prSet loTypeId="urn:microsoft.com/office/officeart/2005/8/layout/vList2" loCatId="list" qsTypeId="urn:microsoft.com/office/officeart/2005/8/quickstyle/3d7" qsCatId="3D" csTypeId="urn:microsoft.com/office/officeart/2005/8/colors/accent1_5" csCatId="accent1" phldr="1"/>
      <dgm:spPr>
        <a:scene3d>
          <a:camera prst="perspectiveAbove" zoom="91000"/>
          <a:lightRig rig="threePt" dir="t">
            <a:rot lat="0" lon="0" rev="20640000"/>
          </a:lightRig>
        </a:scene3d>
      </dgm:spPr>
    </dgm:pt>
    <dgm:pt modelId="{50D8FFD2-0377-484B-A1F6-789475AADE99}">
      <dgm:prSet/>
      <dgm:spPr>
        <a:solidFill>
          <a:schemeClr val="bg1"/>
        </a:solidFill>
      </dgm:spPr>
      <dgm:t>
        <a:bodyPr/>
        <a:lstStyle/>
        <a:p>
          <a:r>
            <a:rPr lang="uk-UA" b="1" i="1" u="sng" dirty="0" smtClean="0"/>
            <a:t>Додаток А</a:t>
          </a:r>
          <a:r>
            <a:rPr lang="uk-UA" b="1" u="sng" dirty="0" smtClean="0"/>
            <a:t> </a:t>
          </a:r>
          <a:r>
            <a:rPr lang="uk-UA" b="1" dirty="0" smtClean="0"/>
            <a:t>– це «Покажчик професійних назв робіт за кодами професій»  ( за видами економічної діяльності). </a:t>
          </a:r>
        </a:p>
      </dgm:t>
    </dgm:pt>
    <dgm:pt modelId="{5EDC62CC-23C1-45D5-A808-DDEF82003D9C}" type="parTrans" cxnId="{4A581F8A-EC7D-43B9-9303-6C65B8DCC68D}">
      <dgm:prSet/>
      <dgm:spPr/>
      <dgm:t>
        <a:bodyPr/>
        <a:lstStyle/>
        <a:p>
          <a:endParaRPr lang="uk-UA"/>
        </a:p>
      </dgm:t>
    </dgm:pt>
    <dgm:pt modelId="{5A2F32EA-C381-48C0-979F-30144ED13DC4}" type="sibTrans" cxnId="{4A581F8A-EC7D-43B9-9303-6C65B8DCC68D}">
      <dgm:prSet/>
      <dgm:spPr/>
      <dgm:t>
        <a:bodyPr/>
        <a:lstStyle/>
        <a:p>
          <a:endParaRPr lang="uk-UA"/>
        </a:p>
      </dgm:t>
    </dgm:pt>
    <dgm:pt modelId="{FF9AC1F3-EF7E-4407-ADE3-6DE9A5702A4A}">
      <dgm:prSet/>
      <dgm:spPr/>
      <dgm:t>
        <a:bodyPr/>
        <a:lstStyle/>
        <a:p>
          <a:r>
            <a:rPr lang="uk-UA" b="1" i="1" u="sng" dirty="0" smtClean="0"/>
            <a:t>Додаток Б</a:t>
          </a:r>
          <a:r>
            <a:rPr lang="uk-UA" b="1" dirty="0" smtClean="0"/>
            <a:t> –  це «Абетковий покажчик професійних назв робіт».</a:t>
          </a:r>
        </a:p>
      </dgm:t>
    </dgm:pt>
    <dgm:pt modelId="{53B83DFD-0C67-48E1-A175-5D98BB7E4538}" type="parTrans" cxnId="{415E2329-168B-435C-9CBE-C23C0634AEDC}">
      <dgm:prSet/>
      <dgm:spPr/>
      <dgm:t>
        <a:bodyPr/>
        <a:lstStyle/>
        <a:p>
          <a:endParaRPr lang="uk-UA"/>
        </a:p>
      </dgm:t>
    </dgm:pt>
    <dgm:pt modelId="{F09F6910-3D0F-4BEF-AD74-E916F2AE5846}" type="sibTrans" cxnId="{415E2329-168B-435C-9CBE-C23C0634AEDC}">
      <dgm:prSet/>
      <dgm:spPr/>
      <dgm:t>
        <a:bodyPr/>
        <a:lstStyle/>
        <a:p>
          <a:endParaRPr lang="uk-UA"/>
        </a:p>
      </dgm:t>
    </dgm:pt>
    <dgm:pt modelId="{5C95D597-33DD-4FBC-BBC8-4D9159393B38}">
      <dgm:prSet/>
      <dgm:spPr/>
      <dgm:t>
        <a:bodyPr/>
        <a:lstStyle/>
        <a:p>
          <a:r>
            <a:rPr lang="uk-UA" b="1" i="1" u="sng" dirty="0" smtClean="0"/>
            <a:t>Додаток В</a:t>
          </a:r>
          <a:r>
            <a:rPr lang="uk-UA" b="1" dirty="0" smtClean="0"/>
            <a:t> – це «Похідні слова до професій».</a:t>
          </a:r>
        </a:p>
      </dgm:t>
    </dgm:pt>
    <dgm:pt modelId="{D8484623-3CF7-4073-9609-6AB6BA622F30}" type="parTrans" cxnId="{FEFE207D-687C-4CCE-8977-21F8D696485A}">
      <dgm:prSet/>
      <dgm:spPr/>
      <dgm:t>
        <a:bodyPr/>
        <a:lstStyle/>
        <a:p>
          <a:endParaRPr lang="uk-UA"/>
        </a:p>
      </dgm:t>
    </dgm:pt>
    <dgm:pt modelId="{C0FC4106-4F9A-4215-BE2B-6DA4BCF0670C}" type="sibTrans" cxnId="{FEFE207D-687C-4CCE-8977-21F8D696485A}">
      <dgm:prSet/>
      <dgm:spPr/>
      <dgm:t>
        <a:bodyPr/>
        <a:lstStyle/>
        <a:p>
          <a:endParaRPr lang="uk-UA"/>
        </a:p>
      </dgm:t>
    </dgm:pt>
    <dgm:pt modelId="{FE81CE54-789A-4446-AE80-FAD0930831CF}" type="pres">
      <dgm:prSet presAssocID="{DC607B85-0381-499F-AA9A-F7356F69FDF9}" presName="linear" presStyleCnt="0">
        <dgm:presLayoutVars>
          <dgm:animLvl val="lvl"/>
          <dgm:resizeHandles val="exact"/>
        </dgm:presLayoutVars>
      </dgm:prSet>
      <dgm:spPr/>
    </dgm:pt>
    <dgm:pt modelId="{05EFB5B1-58D9-4B86-924B-42AD4859345F}" type="pres">
      <dgm:prSet presAssocID="{50D8FFD2-0377-484B-A1F6-789475AADE99}" presName="parentText" presStyleLbl="node1" presStyleIdx="0" presStyleCnt="3">
        <dgm:presLayoutVars>
          <dgm:chMax val="0"/>
          <dgm:bulletEnabled val="1"/>
        </dgm:presLayoutVars>
      </dgm:prSet>
      <dgm:spPr/>
      <dgm:t>
        <a:bodyPr/>
        <a:lstStyle/>
        <a:p>
          <a:endParaRPr lang="uk-UA"/>
        </a:p>
      </dgm:t>
    </dgm:pt>
    <dgm:pt modelId="{B553DF74-FAAB-4D71-96AF-BD47D5E294A9}" type="pres">
      <dgm:prSet presAssocID="{5A2F32EA-C381-48C0-979F-30144ED13DC4}" presName="spacer" presStyleCnt="0"/>
      <dgm:spPr/>
    </dgm:pt>
    <dgm:pt modelId="{7D1BDB1B-1819-4CDC-A1A6-A92915C72174}" type="pres">
      <dgm:prSet presAssocID="{FF9AC1F3-EF7E-4407-ADE3-6DE9A5702A4A}" presName="parentText" presStyleLbl="node1" presStyleIdx="1" presStyleCnt="3">
        <dgm:presLayoutVars>
          <dgm:chMax val="0"/>
          <dgm:bulletEnabled val="1"/>
        </dgm:presLayoutVars>
      </dgm:prSet>
      <dgm:spPr/>
      <dgm:t>
        <a:bodyPr/>
        <a:lstStyle/>
        <a:p>
          <a:endParaRPr lang="uk-UA"/>
        </a:p>
      </dgm:t>
    </dgm:pt>
    <dgm:pt modelId="{D14388F2-1D8B-44BE-8290-5E3D91B6BDC8}" type="pres">
      <dgm:prSet presAssocID="{F09F6910-3D0F-4BEF-AD74-E916F2AE5846}" presName="spacer" presStyleCnt="0"/>
      <dgm:spPr/>
    </dgm:pt>
    <dgm:pt modelId="{CFAC83D1-09BF-49FC-B742-158ADD0B805A}" type="pres">
      <dgm:prSet presAssocID="{5C95D597-33DD-4FBC-BBC8-4D9159393B38}" presName="parentText" presStyleLbl="node1" presStyleIdx="2" presStyleCnt="3">
        <dgm:presLayoutVars>
          <dgm:chMax val="0"/>
          <dgm:bulletEnabled val="1"/>
        </dgm:presLayoutVars>
      </dgm:prSet>
      <dgm:spPr/>
      <dgm:t>
        <a:bodyPr/>
        <a:lstStyle/>
        <a:p>
          <a:endParaRPr lang="uk-UA"/>
        </a:p>
      </dgm:t>
    </dgm:pt>
  </dgm:ptLst>
  <dgm:cxnLst>
    <dgm:cxn modelId="{87D0393F-153C-4C95-BE96-CEFCE1E423D6}" type="presOf" srcId="{FF9AC1F3-EF7E-4407-ADE3-6DE9A5702A4A}" destId="{7D1BDB1B-1819-4CDC-A1A6-A92915C72174}" srcOrd="0" destOrd="0" presId="urn:microsoft.com/office/officeart/2005/8/layout/vList2"/>
    <dgm:cxn modelId="{67AE76DE-2B23-402B-BF58-56FFF8E59D5D}" type="presOf" srcId="{DC607B85-0381-499F-AA9A-F7356F69FDF9}" destId="{FE81CE54-789A-4446-AE80-FAD0930831CF}" srcOrd="0" destOrd="0" presId="urn:microsoft.com/office/officeart/2005/8/layout/vList2"/>
    <dgm:cxn modelId="{FEFE207D-687C-4CCE-8977-21F8D696485A}" srcId="{DC607B85-0381-499F-AA9A-F7356F69FDF9}" destId="{5C95D597-33DD-4FBC-BBC8-4D9159393B38}" srcOrd="2" destOrd="0" parTransId="{D8484623-3CF7-4073-9609-6AB6BA622F30}" sibTransId="{C0FC4106-4F9A-4215-BE2B-6DA4BCF0670C}"/>
    <dgm:cxn modelId="{F9BA5A64-6008-4073-B9FB-013C87BB9BB5}" type="presOf" srcId="{50D8FFD2-0377-484B-A1F6-789475AADE99}" destId="{05EFB5B1-58D9-4B86-924B-42AD4859345F}" srcOrd="0" destOrd="0" presId="urn:microsoft.com/office/officeart/2005/8/layout/vList2"/>
    <dgm:cxn modelId="{4A581F8A-EC7D-43B9-9303-6C65B8DCC68D}" srcId="{DC607B85-0381-499F-AA9A-F7356F69FDF9}" destId="{50D8FFD2-0377-484B-A1F6-789475AADE99}" srcOrd="0" destOrd="0" parTransId="{5EDC62CC-23C1-45D5-A808-DDEF82003D9C}" sibTransId="{5A2F32EA-C381-48C0-979F-30144ED13DC4}"/>
    <dgm:cxn modelId="{415E2329-168B-435C-9CBE-C23C0634AEDC}" srcId="{DC607B85-0381-499F-AA9A-F7356F69FDF9}" destId="{FF9AC1F3-EF7E-4407-ADE3-6DE9A5702A4A}" srcOrd="1" destOrd="0" parTransId="{53B83DFD-0C67-48E1-A175-5D98BB7E4538}" sibTransId="{F09F6910-3D0F-4BEF-AD74-E916F2AE5846}"/>
    <dgm:cxn modelId="{F4ED926D-0B2E-4EF7-8702-DA80435FF838}" type="presOf" srcId="{5C95D597-33DD-4FBC-BBC8-4D9159393B38}" destId="{CFAC83D1-09BF-49FC-B742-158ADD0B805A}" srcOrd="0" destOrd="0" presId="urn:microsoft.com/office/officeart/2005/8/layout/vList2"/>
    <dgm:cxn modelId="{DDAFE32C-0AD3-4DDA-B6CD-321ACA271C55}" type="presParOf" srcId="{FE81CE54-789A-4446-AE80-FAD0930831CF}" destId="{05EFB5B1-58D9-4B86-924B-42AD4859345F}" srcOrd="0" destOrd="0" presId="urn:microsoft.com/office/officeart/2005/8/layout/vList2"/>
    <dgm:cxn modelId="{0BEE0E05-2A71-4824-9CB9-B77B0F97B0C5}" type="presParOf" srcId="{FE81CE54-789A-4446-AE80-FAD0930831CF}" destId="{B553DF74-FAAB-4D71-96AF-BD47D5E294A9}" srcOrd="1" destOrd="0" presId="urn:microsoft.com/office/officeart/2005/8/layout/vList2"/>
    <dgm:cxn modelId="{5E521473-547B-4C22-9CE8-1FE7147CED8F}" type="presParOf" srcId="{FE81CE54-789A-4446-AE80-FAD0930831CF}" destId="{7D1BDB1B-1819-4CDC-A1A6-A92915C72174}" srcOrd="2" destOrd="0" presId="urn:microsoft.com/office/officeart/2005/8/layout/vList2"/>
    <dgm:cxn modelId="{C301D903-FE65-406F-948A-6500CE0E5E7E}" type="presParOf" srcId="{FE81CE54-789A-4446-AE80-FAD0930831CF}" destId="{D14388F2-1D8B-44BE-8290-5E3D91B6BDC8}" srcOrd="3" destOrd="0" presId="urn:microsoft.com/office/officeart/2005/8/layout/vList2"/>
    <dgm:cxn modelId="{2975677A-86BF-4BA6-95DA-CAECDC73CDEE}" type="presParOf" srcId="{FE81CE54-789A-4446-AE80-FAD0930831CF}" destId="{CFAC83D1-09BF-49FC-B742-158ADD0B805A}" srcOrd="4"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EF0703-1548-4DFA-93E4-C8B198E54F93}" type="datetimeFigureOut">
              <a:rPr lang="uk-UA" smtClean="0"/>
              <a:pPr/>
              <a:t>25.03.2014</a:t>
            </a:fld>
            <a:endParaRPr lang="uk-UA"/>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EC449E-668E-4EB0-A24A-3A3889C72D62}" type="slidenum">
              <a:rPr lang="uk-UA" smtClean="0"/>
              <a:pPr/>
              <a:t>‹#›</a:t>
            </a:fld>
            <a:endParaRPr lang="uk-U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3CB676-5564-436F-BCE8-CADEEF26061A}" type="datetimeFigureOut">
              <a:rPr lang="uk-UA" smtClean="0"/>
              <a:pPr/>
              <a:t>25.03.2014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61985C-CD49-4AA7-A902-4B26C217905F}"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29"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674F724B-F250-40AE-BB0C-2DAD347CB56E}"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6"/>
            <a:ext cx="762000" cy="365125"/>
          </a:xfrm>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5CEF9C6-D03E-46F2-9051-501D36CCF108}" type="datetimeFigureOut">
              <a:rPr lang="ru-RU" smtClean="0"/>
              <a:pPr/>
              <a:t>25.03.2014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4F724B-F250-40AE-BB0C-2DAD347CB56E}"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5CEF9C6-D03E-46F2-9051-501D36CCF108}" type="datetimeFigureOut">
              <a:rPr lang="ru-RU" smtClean="0"/>
              <a:pPr/>
              <a:t>25.03.2014</a:t>
            </a:fld>
            <a:endParaRPr lang="ru-RU"/>
          </a:p>
        </p:txBody>
      </p:sp>
      <p:sp>
        <p:nvSpPr>
          <p:cNvPr id="3" name="Нижний колонтитул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74F724B-F250-40AE-BB0C-2DAD347CB56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diagramColors" Target="../diagrams/colors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428604"/>
            <a:ext cx="8429684" cy="2286016"/>
          </a:xfrm>
          <a:noFill/>
        </p:spPr>
        <p:txBody>
          <a:bodyPr>
            <a:noAutofit/>
          </a:bodyPr>
          <a:lstStyle/>
          <a:p>
            <a:r>
              <a:rPr lang="uk-UA" dirty="0" smtClean="0">
                <a:solidFill>
                  <a:schemeClr val="tx1"/>
                </a:solidFill>
                <a:latin typeface="+mn-lt"/>
              </a:rPr>
              <a:t>П</a:t>
            </a:r>
            <a:r>
              <a:rPr lang="uk-UA" sz="4000" dirty="0" smtClean="0">
                <a:solidFill>
                  <a:schemeClr val="tx1"/>
                </a:solidFill>
                <a:latin typeface="+mn-lt"/>
              </a:rPr>
              <a:t>ОСАДОВІ (РОБОЧІ) </a:t>
            </a:r>
            <a:br>
              <a:rPr lang="uk-UA" sz="4000" dirty="0" smtClean="0">
                <a:solidFill>
                  <a:schemeClr val="tx1"/>
                </a:solidFill>
                <a:latin typeface="+mn-lt"/>
              </a:rPr>
            </a:br>
            <a:r>
              <a:rPr lang="uk-UA" sz="4000" dirty="0" smtClean="0">
                <a:solidFill>
                  <a:schemeClr val="tx1"/>
                </a:solidFill>
                <a:latin typeface="+mn-lt"/>
              </a:rPr>
              <a:t>ІНСТРУКЦІЇ</a:t>
            </a:r>
            <a:endParaRPr lang="ru-RU" sz="4000" dirty="0">
              <a:latin typeface="+mn-lt"/>
            </a:endParaRPr>
          </a:p>
        </p:txBody>
      </p:sp>
      <p:sp>
        <p:nvSpPr>
          <p:cNvPr id="3" name="Подзаголовок 2"/>
          <p:cNvSpPr>
            <a:spLocks noGrp="1"/>
          </p:cNvSpPr>
          <p:nvPr>
            <p:ph type="subTitle" idx="1"/>
          </p:nvPr>
        </p:nvSpPr>
        <p:spPr>
          <a:xfrm>
            <a:off x="428596" y="5214950"/>
            <a:ext cx="8286808" cy="1000132"/>
          </a:xfrm>
        </p:spPr>
        <p:txBody>
          <a:bodyPr>
            <a:noAutofit/>
          </a:bodyPr>
          <a:lstStyle/>
          <a:p>
            <a:pPr algn="l">
              <a:spcBef>
                <a:spcPts val="0"/>
              </a:spcBef>
            </a:pPr>
            <a:r>
              <a:rPr lang="uk-UA" sz="1800" b="1" smtClean="0"/>
              <a:t>Леонова А.М.,</a:t>
            </a:r>
          </a:p>
          <a:p>
            <a:pPr algn="l">
              <a:spcBef>
                <a:spcPts val="0"/>
              </a:spcBef>
            </a:pPr>
            <a:r>
              <a:rPr lang="uk-UA" sz="1800" b="1" smtClean="0"/>
              <a:t>начальник відділу кадрової роботи</a:t>
            </a:r>
          </a:p>
          <a:p>
            <a:pPr algn="l">
              <a:spcBef>
                <a:spcPts val="0"/>
              </a:spcBef>
            </a:pPr>
            <a:r>
              <a:rPr lang="uk-UA" sz="1800" b="1" smtClean="0"/>
              <a:t>Департаменту освіти Харківської міської ради</a:t>
            </a:r>
            <a:endParaRPr lang="ru-RU" sz="1800" b="1"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472518" cy="5952194"/>
          </a:xfrm>
        </p:spPr>
        <p:txBody>
          <a:bodyPr>
            <a:normAutofit fontScale="70000" lnSpcReduction="20000"/>
          </a:bodyPr>
          <a:lstStyle/>
          <a:p>
            <a:r>
              <a:rPr lang="uk-UA" b="1" dirty="0" smtClean="0"/>
              <a:t>Посадові інструкції складаються для працівників усіх посад, що зазначені в штатному розписі</a:t>
            </a:r>
          </a:p>
          <a:p>
            <a:pPr>
              <a:buNone/>
            </a:pPr>
            <a:r>
              <a:rPr lang="uk-UA" b="1" dirty="0" smtClean="0"/>
              <a:t> </a:t>
            </a:r>
            <a:r>
              <a:rPr lang="uk-UA" b="1" i="1" dirty="0" smtClean="0"/>
              <a:t>(класний керівник, завідувач кабінету).</a:t>
            </a:r>
          </a:p>
          <a:p>
            <a:endParaRPr lang="uk-UA" b="1" dirty="0" smtClean="0"/>
          </a:p>
          <a:p>
            <a:pPr>
              <a:buNone/>
            </a:pPr>
            <a:endParaRPr lang="uk-UA" b="1" dirty="0" smtClean="0"/>
          </a:p>
          <a:p>
            <a:pPr lvl="0"/>
            <a:r>
              <a:rPr lang="uk-UA" b="1" dirty="0" smtClean="0"/>
              <a:t>Посадові інструкції (а для робітників – робочі) розробляють </a:t>
            </a:r>
            <a:r>
              <a:rPr lang="uk-UA" b="1" i="1" dirty="0" smtClean="0"/>
              <a:t>на основі кваліфікаційних характеристик професій працівників, згрупованих за галузевими ознаками</a:t>
            </a:r>
            <a:r>
              <a:rPr lang="uk-UA" b="1" dirty="0" smtClean="0"/>
              <a:t> у випуски Довідника кваліфікаційних характеристик професій працівників, з урахуванням конкретних завдань та обов’язків, функцій, прав, відповідальності працівників, а також особливостей структури та штатного розпису підприємства, установи, організації. </a:t>
            </a:r>
          </a:p>
          <a:p>
            <a:pPr lvl="0">
              <a:buNone/>
            </a:pPr>
            <a:endParaRPr lang="uk-UA" b="1" dirty="0" smtClean="0"/>
          </a:p>
          <a:p>
            <a:pPr lvl="0">
              <a:buNone/>
            </a:pPr>
            <a:endParaRPr lang="uk-UA" dirty="0" smtClean="0"/>
          </a:p>
          <a:p>
            <a:pPr lvl="0"/>
            <a:r>
              <a:rPr lang="uk-UA" b="1" dirty="0" smtClean="0"/>
              <a:t>Якщо відповідні випуски  Довідника кваліфікаційних характеристик професій працівників ще не розроблено, то, згідно з постановою Верховної Ради України «Про порядок тимчасової дії на території України окремих актів законодавства Союзу РСР» від 12 вересня 1991 року № 1545-ХІІ, до прийняття цих випусків під час складання посадових інструкцій можна користуватися тими </a:t>
            </a:r>
            <a:r>
              <a:rPr lang="uk-UA" b="1" i="1" dirty="0" smtClean="0"/>
              <a:t>Кваліфікаційними довідниками посад керівників, спеціалістів і службовців</a:t>
            </a:r>
            <a:r>
              <a:rPr lang="uk-UA" b="1" dirty="0" smtClean="0"/>
              <a:t>, які діяли за часів Союзу РСР. </a:t>
            </a:r>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643998" cy="6023632"/>
          </a:xfrm>
        </p:spPr>
        <p:txBody>
          <a:bodyPr>
            <a:normAutofit lnSpcReduction="10000"/>
          </a:bodyPr>
          <a:lstStyle/>
          <a:p>
            <a:pPr algn="ctr">
              <a:spcBef>
                <a:spcPts val="0"/>
              </a:spcBef>
              <a:buNone/>
            </a:pPr>
            <a:r>
              <a:rPr lang="uk-UA" sz="3200" b="1" dirty="0" smtClean="0"/>
              <a:t>Класифікатор професій  (</a:t>
            </a:r>
            <a:r>
              <a:rPr lang="uk-UA" sz="3200" b="1" dirty="0" err="1" smtClean="0"/>
              <a:t>КП</a:t>
            </a:r>
            <a:r>
              <a:rPr lang="uk-UA" sz="3200" b="1" dirty="0" smtClean="0"/>
              <a:t>)</a:t>
            </a:r>
          </a:p>
          <a:p>
            <a:pPr algn="ctr">
              <a:spcBef>
                <a:spcPts val="0"/>
              </a:spcBef>
              <a:buNone/>
            </a:pPr>
            <a:endParaRPr lang="uk-UA" sz="3200" b="1" dirty="0" smtClean="0"/>
          </a:p>
          <a:p>
            <a:pPr>
              <a:spcBef>
                <a:spcPts val="0"/>
              </a:spcBef>
              <a:buNone/>
            </a:pPr>
            <a:r>
              <a:rPr lang="uk-UA" dirty="0" smtClean="0"/>
              <a:t>являє собою </a:t>
            </a:r>
            <a:r>
              <a:rPr lang="uk-UA" b="1" i="1" dirty="0" smtClean="0"/>
              <a:t>складову державної системи</a:t>
            </a:r>
          </a:p>
          <a:p>
            <a:pPr>
              <a:spcBef>
                <a:spcPts val="0"/>
              </a:spcBef>
              <a:buNone/>
            </a:pPr>
            <a:r>
              <a:rPr lang="uk-UA" b="1" i="1" dirty="0" smtClean="0"/>
              <a:t>класифікації та кодування техніко-економічної та </a:t>
            </a:r>
          </a:p>
          <a:p>
            <a:pPr>
              <a:spcBef>
                <a:spcPts val="0"/>
              </a:spcBef>
              <a:buNone/>
            </a:pPr>
            <a:r>
              <a:rPr lang="uk-UA" b="1" i="1" dirty="0" smtClean="0"/>
              <a:t>соціальної інформації</a:t>
            </a:r>
            <a:r>
              <a:rPr lang="uk-UA" dirty="0" smtClean="0"/>
              <a:t>, розроблений відповідно до </a:t>
            </a:r>
          </a:p>
          <a:p>
            <a:pPr>
              <a:spcBef>
                <a:spcPts val="0"/>
              </a:spcBef>
              <a:buNone/>
            </a:pPr>
            <a:r>
              <a:rPr lang="uk-UA" dirty="0" smtClean="0"/>
              <a:t>постанови Кабінету Міністрів України від 04.05.1993 </a:t>
            </a:r>
          </a:p>
          <a:p>
            <a:pPr>
              <a:spcBef>
                <a:spcPts val="0"/>
              </a:spcBef>
              <a:buNone/>
            </a:pPr>
            <a:r>
              <a:rPr lang="uk-UA" dirty="0" smtClean="0"/>
              <a:t>«Про концепцію побудови національної статистики </a:t>
            </a:r>
          </a:p>
          <a:p>
            <a:pPr>
              <a:spcBef>
                <a:spcPts val="0"/>
              </a:spcBef>
              <a:buNone/>
            </a:pPr>
            <a:r>
              <a:rPr lang="uk-UA" dirty="0" smtClean="0"/>
              <a:t>України та Державну програму переходу на </a:t>
            </a:r>
          </a:p>
          <a:p>
            <a:pPr>
              <a:spcBef>
                <a:spcPts val="0"/>
              </a:spcBef>
              <a:buNone/>
            </a:pPr>
            <a:r>
              <a:rPr lang="uk-UA" dirty="0" smtClean="0"/>
              <a:t>міжнародну систему обліку і статистики». </a:t>
            </a:r>
          </a:p>
          <a:p>
            <a:pPr>
              <a:spcBef>
                <a:spcPts val="0"/>
              </a:spcBef>
              <a:buNone/>
            </a:pPr>
            <a:r>
              <a:rPr lang="uk-UA" dirty="0" smtClean="0"/>
              <a:t>	За основу розроблення </a:t>
            </a:r>
            <a:r>
              <a:rPr lang="uk-UA" dirty="0" err="1" smtClean="0"/>
              <a:t>КП</a:t>
            </a:r>
            <a:r>
              <a:rPr lang="uk-UA" dirty="0" smtClean="0"/>
              <a:t> було взято Міжнародну </a:t>
            </a:r>
          </a:p>
          <a:p>
            <a:pPr>
              <a:spcBef>
                <a:spcPts val="0"/>
              </a:spcBef>
              <a:buNone/>
            </a:pPr>
            <a:r>
              <a:rPr lang="uk-UA" dirty="0" smtClean="0"/>
              <a:t>Стандартну кваліфікацію професій 1988 року.</a:t>
            </a:r>
            <a:r>
              <a:rPr lang="uk-UA" b="1" dirty="0" smtClean="0">
                <a:solidFill>
                  <a:schemeClr val="bg1"/>
                </a:solidFill>
              </a:rPr>
              <a:t> </a:t>
            </a:r>
          </a:p>
          <a:p>
            <a:pPr>
              <a:spcBef>
                <a:spcPts val="0"/>
              </a:spcBef>
              <a:buNone/>
            </a:pPr>
            <a:endParaRPr lang="uk-UA" b="1" dirty="0" smtClean="0">
              <a:solidFill>
                <a:schemeClr val="bg1"/>
              </a:solidFill>
            </a:endParaRPr>
          </a:p>
          <a:p>
            <a:pPr>
              <a:spcBef>
                <a:spcPts val="0"/>
              </a:spcBef>
              <a:buNone/>
            </a:pPr>
            <a:r>
              <a:rPr lang="uk-UA" dirty="0" smtClean="0"/>
              <a:t>(Класифікатор професій </a:t>
            </a:r>
            <a:r>
              <a:rPr lang="uk-UA" dirty="0" err="1" smtClean="0"/>
              <a:t>ДК</a:t>
            </a:r>
            <a:r>
              <a:rPr lang="uk-UA" dirty="0" smtClean="0"/>
              <a:t> 003:1995).</a:t>
            </a:r>
          </a:p>
          <a:p>
            <a:pPr>
              <a:spcBef>
                <a:spcPts val="0"/>
              </a:spcBef>
              <a:buNone/>
            </a:pPr>
            <a:r>
              <a:rPr lang="uk-UA" dirty="0" smtClean="0"/>
              <a:t>(Класифікатор професій </a:t>
            </a:r>
            <a:r>
              <a:rPr lang="uk-UA" dirty="0" err="1" smtClean="0"/>
              <a:t>ДК</a:t>
            </a:r>
            <a:r>
              <a:rPr lang="uk-UA" dirty="0" smtClean="0"/>
              <a:t> 003:2005).</a:t>
            </a:r>
          </a:p>
          <a:p>
            <a:pPr>
              <a:spcBef>
                <a:spcPts val="0"/>
              </a:spcBef>
              <a:buNone/>
            </a:pPr>
            <a:r>
              <a:rPr lang="uk-UA" dirty="0" smtClean="0"/>
              <a:t>(Класифікатор професій </a:t>
            </a:r>
            <a:r>
              <a:rPr lang="uk-UA" dirty="0" err="1" smtClean="0"/>
              <a:t>ДК</a:t>
            </a:r>
            <a:r>
              <a:rPr lang="uk-UA" dirty="0" smtClean="0"/>
              <a:t> 003:2010).</a:t>
            </a:r>
          </a:p>
          <a:p>
            <a:pPr>
              <a:spcBef>
                <a:spcPts val="0"/>
              </a:spcBef>
              <a:buNone/>
            </a:pPr>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457200"/>
            <a:ext cx="7239000" cy="1066800"/>
          </a:xfrm>
          <a:prstGeom prst="rect">
            <a:avLst/>
          </a:prstGeom>
          <a:blipFill>
            <a:blip r:embed="rId3"/>
            <a:tile tx="0" ty="0" sx="100000" sy="100000" flip="none" algn="tl"/>
          </a:blipFill>
          <a:ln/>
          <a:effectLst>
            <a:glow rad="228600">
              <a:schemeClr val="accent5">
                <a:satMod val="175000"/>
                <a:alpha val="40000"/>
              </a:schemeClr>
            </a:glow>
            <a:outerShdw blurRad="130000" dist="101600" dir="2700000" algn="tl" rotWithShape="0">
              <a:srgbClr val="000000">
                <a:alpha val="35000"/>
              </a:srgbClr>
            </a:outerShdw>
          </a:effectLst>
        </p:spPr>
        <p:style>
          <a:lnRef idx="1">
            <a:schemeClr val="accent4"/>
          </a:lnRef>
          <a:fillRef idx="2">
            <a:schemeClr val="accent4"/>
          </a:fillRef>
          <a:effectRef idx="1">
            <a:schemeClr val="accent4"/>
          </a:effectRef>
          <a:fontRef idx="minor">
            <a:schemeClr val="dk1"/>
          </a:fontRef>
        </p:style>
        <p:txBody>
          <a:bodyPr>
            <a:noAutofit/>
          </a:bodyPr>
          <a:lstStyle/>
          <a:p>
            <a:r>
              <a:rPr lang="uk-UA" sz="4400" i="1" dirty="0" smtClean="0"/>
              <a:t/>
            </a:r>
            <a:br>
              <a:rPr lang="uk-UA" sz="4400" i="1" dirty="0" smtClean="0"/>
            </a:br>
            <a:r>
              <a:rPr lang="uk-UA" sz="4400" i="1" dirty="0" smtClean="0"/>
              <a:t>Структура Класифікатора:</a:t>
            </a:r>
            <a:r>
              <a:rPr lang="uk-UA" sz="4400" dirty="0" smtClean="0"/>
              <a:t/>
            </a:r>
            <a:br>
              <a:rPr lang="uk-UA" sz="4400" dirty="0" smtClean="0"/>
            </a:br>
            <a:endParaRPr lang="uk-UA" sz="4400" dirty="0"/>
          </a:p>
        </p:txBody>
      </p:sp>
      <p:graphicFrame>
        <p:nvGraphicFramePr>
          <p:cNvPr id="4" name="Содержимое 3"/>
          <p:cNvGraphicFramePr>
            <a:graphicFrameLocks noGrp="1"/>
          </p:cNvGraphicFramePr>
          <p:nvPr>
            <p:ph idx="1"/>
          </p:nvPr>
        </p:nvGraphicFramePr>
        <p:xfrm>
          <a:off x="457200" y="1600201"/>
          <a:ext cx="8229600" cy="47085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85728"/>
            <a:ext cx="8301038" cy="857272"/>
          </a:xfrm>
        </p:spPr>
        <p:txBody>
          <a:bodyPr>
            <a:normAutofit fontScale="90000"/>
          </a:bodyPr>
          <a:lstStyle/>
          <a:p>
            <a:r>
              <a:rPr lang="uk-UA" sz="2400" dirty="0" smtClean="0"/>
              <a:t/>
            </a:r>
            <a:br>
              <a:rPr lang="uk-UA" sz="2400" dirty="0" smtClean="0"/>
            </a:br>
            <a:r>
              <a:rPr lang="uk-UA" sz="4400" dirty="0" smtClean="0"/>
              <a:t> </a:t>
            </a:r>
            <a:r>
              <a:rPr lang="uk-UA" sz="3100" dirty="0" smtClean="0">
                <a:solidFill>
                  <a:schemeClr val="tx1"/>
                </a:solidFill>
                <a:latin typeface="+mn-lt"/>
              </a:rPr>
              <a:t>10 правил складання посадових інструкцій </a:t>
            </a:r>
            <a:br>
              <a:rPr lang="uk-UA" sz="3100" dirty="0" smtClean="0">
                <a:solidFill>
                  <a:schemeClr val="tx1"/>
                </a:solidFill>
                <a:latin typeface="+mn-lt"/>
              </a:rPr>
            </a:br>
            <a:endParaRPr lang="uk-UA" sz="3100" dirty="0">
              <a:solidFill>
                <a:schemeClr val="tx1"/>
              </a:solidFill>
              <a:latin typeface="+mn-lt"/>
            </a:endParaRPr>
          </a:p>
        </p:txBody>
      </p:sp>
      <p:sp>
        <p:nvSpPr>
          <p:cNvPr id="3" name="Содержимое 2"/>
          <p:cNvSpPr>
            <a:spLocks noGrp="1"/>
          </p:cNvSpPr>
          <p:nvPr>
            <p:ph idx="1"/>
          </p:nvPr>
        </p:nvSpPr>
        <p:spPr>
          <a:xfrm>
            <a:off x="457200" y="1428736"/>
            <a:ext cx="7829576" cy="4880624"/>
          </a:xfrm>
        </p:spPr>
        <p:txBody>
          <a:bodyPr>
            <a:normAutofit fontScale="70000" lnSpcReduction="20000"/>
          </a:bodyPr>
          <a:lstStyle/>
          <a:p>
            <a:pPr lvl="0"/>
            <a:r>
              <a:rPr lang="uk-UA" b="1" dirty="0" smtClean="0"/>
              <a:t>Чітке і стисле формулювання змісту.</a:t>
            </a:r>
            <a:r>
              <a:rPr lang="uk-UA" dirty="0" smtClean="0"/>
              <a:t> </a:t>
            </a:r>
          </a:p>
          <a:p>
            <a:pPr lvl="0"/>
            <a:r>
              <a:rPr lang="uk-UA" b="1" dirty="0" smtClean="0"/>
              <a:t>Повинна відповідати на питання «Що робити?» та «Хто винуватий?»</a:t>
            </a:r>
            <a:r>
              <a:rPr lang="uk-UA" dirty="0" smtClean="0"/>
              <a:t> </a:t>
            </a:r>
          </a:p>
          <a:p>
            <a:pPr lvl="0"/>
            <a:r>
              <a:rPr lang="uk-UA" b="1" dirty="0" smtClean="0"/>
              <a:t>Простота і доступність у розумінні.</a:t>
            </a:r>
            <a:endParaRPr lang="uk-UA" dirty="0" smtClean="0"/>
          </a:p>
          <a:p>
            <a:pPr lvl="0"/>
            <a:r>
              <a:rPr lang="uk-UA" b="1" dirty="0" smtClean="0"/>
              <a:t>Повідомлення працівника про виконувані роботи, а не про спосіб і засоби їх виконання.  </a:t>
            </a:r>
            <a:endParaRPr lang="uk-UA" dirty="0" smtClean="0"/>
          </a:p>
          <a:p>
            <a:pPr lvl="0"/>
            <a:r>
              <a:rPr lang="uk-UA" b="1" dirty="0" smtClean="0"/>
              <a:t>Вичерпність.</a:t>
            </a:r>
            <a:endParaRPr lang="uk-UA" dirty="0" smtClean="0"/>
          </a:p>
          <a:p>
            <a:pPr lvl="0"/>
            <a:r>
              <a:rPr lang="uk-UA" b="1" dirty="0" smtClean="0"/>
              <a:t>Демократія (залучення виконавця до складання розділу   </a:t>
            </a:r>
            <a:r>
              <a:rPr lang="uk-UA" b="1" dirty="0" err="1" smtClean="0"/>
              <a:t>“Завдання</a:t>
            </a:r>
            <a:r>
              <a:rPr lang="uk-UA" b="1" dirty="0" smtClean="0"/>
              <a:t> та обов’язки ”).</a:t>
            </a:r>
            <a:r>
              <a:rPr lang="uk-UA" dirty="0" smtClean="0"/>
              <a:t> </a:t>
            </a:r>
          </a:p>
          <a:p>
            <a:pPr lvl="0"/>
            <a:r>
              <a:rPr lang="uk-UA" b="1" dirty="0" smtClean="0"/>
              <a:t>Види робіт повинні бути одного масштабу.  </a:t>
            </a:r>
            <a:endParaRPr lang="uk-UA" dirty="0" smtClean="0"/>
          </a:p>
          <a:p>
            <a:pPr lvl="0"/>
            <a:r>
              <a:rPr lang="uk-UA" b="1" dirty="0" smtClean="0"/>
              <a:t>Посадову інструкцію розробляють </a:t>
            </a:r>
            <a:r>
              <a:rPr lang="uk-UA" b="1" i="1" dirty="0" smtClean="0"/>
              <a:t>для певної посади</a:t>
            </a:r>
            <a:r>
              <a:rPr lang="uk-UA" b="1" dirty="0" smtClean="0"/>
              <a:t>, назва якої має відповідати чинному Класифікатору професій, а </a:t>
            </a:r>
            <a:r>
              <a:rPr lang="uk-UA" b="1" i="1" dirty="0" smtClean="0"/>
              <a:t>не для конкретної особи</a:t>
            </a:r>
            <a:r>
              <a:rPr lang="uk-UA" b="1" dirty="0" smtClean="0"/>
              <a:t>.</a:t>
            </a:r>
            <a:r>
              <a:rPr lang="uk-UA" dirty="0" smtClean="0"/>
              <a:t> </a:t>
            </a:r>
          </a:p>
          <a:p>
            <a:pPr lvl="0"/>
            <a:r>
              <a:rPr lang="uk-UA" b="1" dirty="0" smtClean="0"/>
              <a:t>Формулюючи завдання, визначайте форму звіту про виконання «Так» або «Ні». </a:t>
            </a:r>
            <a:endParaRPr lang="uk-UA" dirty="0" smtClean="0"/>
          </a:p>
          <a:p>
            <a:pPr lvl="0"/>
            <a:r>
              <a:rPr lang="uk-UA" b="1" dirty="0" smtClean="0"/>
              <a:t>Витриманий стиль. </a:t>
            </a:r>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642918"/>
          </a:xfrm>
        </p:spPr>
        <p:txBody>
          <a:bodyPr>
            <a:normAutofit fontScale="90000"/>
          </a:bodyPr>
          <a:lstStyle/>
          <a:p>
            <a:r>
              <a:rPr lang="uk-UA" sz="3600" dirty="0" smtClean="0">
                <a:solidFill>
                  <a:schemeClr val="tx1"/>
                </a:solidFill>
                <a:latin typeface="+mn-lt"/>
              </a:rPr>
              <a:t/>
            </a:r>
            <a:br>
              <a:rPr lang="uk-UA" sz="3600" dirty="0" smtClean="0">
                <a:solidFill>
                  <a:schemeClr val="tx1"/>
                </a:solidFill>
                <a:latin typeface="+mn-lt"/>
              </a:rPr>
            </a:br>
            <a:r>
              <a:rPr lang="uk-UA" sz="2700" dirty="0" smtClean="0">
                <a:solidFill>
                  <a:schemeClr val="tx1"/>
                </a:solidFill>
                <a:latin typeface="+mn-lt"/>
              </a:rPr>
              <a:t>Кому доручити розробку посадових інструкцій</a:t>
            </a:r>
            <a:r>
              <a:rPr lang="uk-UA" dirty="0" smtClean="0"/>
              <a:t/>
            </a:r>
            <a:br>
              <a:rPr lang="uk-UA" dirty="0" smtClean="0"/>
            </a:br>
            <a:endParaRPr lang="uk-UA" dirty="0"/>
          </a:p>
        </p:txBody>
      </p:sp>
      <p:sp>
        <p:nvSpPr>
          <p:cNvPr id="3" name="Содержимое 2"/>
          <p:cNvSpPr>
            <a:spLocks noGrp="1"/>
          </p:cNvSpPr>
          <p:nvPr>
            <p:ph idx="1"/>
          </p:nvPr>
        </p:nvSpPr>
        <p:spPr>
          <a:xfrm>
            <a:off x="214282" y="500042"/>
            <a:ext cx="8472518" cy="6357958"/>
          </a:xfrm>
        </p:spPr>
        <p:txBody>
          <a:bodyPr>
            <a:noAutofit/>
          </a:bodyPr>
          <a:lstStyle/>
          <a:p>
            <a:r>
              <a:rPr lang="uk-UA" sz="1600" dirty="0" smtClean="0"/>
              <a:t>На практиці обов'язок з розробки посадових інструкцій працівників часто покладається на працівників кадрової служби.</a:t>
            </a:r>
          </a:p>
          <a:p>
            <a:r>
              <a:rPr lang="uk-UA" sz="1600" dirty="0" smtClean="0"/>
              <a:t>Однак посадові інструкції не належать ні до документації з управління кадрами, ні до документації з оцінки трудової діяльності. Крім того, працівники відділу кадрів не повинні розробляти посадові інструкції працівникам інших підрозділів, тому що не знають, та й не можуть знати всіх нюансів роботи на кожному конкретному робочому місці. Звідси випливає, що доручати розробку таких інструкцій кадровій службі підприємства щонайменше неефективно. </a:t>
            </a:r>
          </a:p>
          <a:p>
            <a:r>
              <a:rPr lang="uk-UA" sz="1600" dirty="0" smtClean="0"/>
              <a:t>Як правило, посадові інструкції працівникам розробляє керівник кожного структурного підрозділу, для якого така інструкція складається, чи уповноважене ним особа. Лише керівник може визначити, які завдання має вирішувати працівник для досягнення цілей, поставлених перед підрозділом та підприємством у цілому. Розробку окремих пунктів доцільно доручити підрозділам, що контролюють дотримання вимог законодавства про охорону праці, пожежну безпеку, екологію. </a:t>
            </a:r>
          </a:p>
          <a:p>
            <a:r>
              <a:rPr lang="uk-UA" sz="1600" dirty="0" smtClean="0"/>
              <a:t>Крім того, при складанні посадової інструкції для вже працюючого працівника доцільно залучити і його до процесу розробки. Такий підхід дозволить працівнику зосередити увагу на поставлених перед ним завданнях, чітко й однозначно сформулювати і з'ясувати коло обов'язків та надані повноваження, усвідомити свою відповідальність, визначитися у взаємозв'язках з працівниками свого та інших підрозділів, побачити проблеми й недоліки в організації роботи та отримати можливість її вдосконалення. </a:t>
            </a:r>
          </a:p>
          <a:p>
            <a:r>
              <a:rPr lang="uk-UA" sz="1600" dirty="0" smtClean="0"/>
              <a:t>Методичне керівництво та контроль за правильністю оформлення посадових інструкцій, своєчасністю їх затвердження та внесення змін здійснює підрозділ, до функцій якого входить організація процесів управління (наприклад, відділ з організації праці та заробітної плати).</a:t>
            </a:r>
          </a:p>
          <a:p>
            <a:pPr>
              <a:buNone/>
            </a:pPr>
            <a:r>
              <a:rPr lang="uk-UA" sz="1600" dirty="0" smtClean="0"/>
              <a:t> </a:t>
            </a:r>
          </a:p>
          <a:p>
            <a:endParaRPr lang="uk-UA" sz="1600"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428604"/>
            <a:ext cx="8186766" cy="5880756"/>
          </a:xfrm>
        </p:spPr>
        <p:txBody>
          <a:bodyPr>
            <a:normAutofit lnSpcReduction="10000"/>
          </a:bodyPr>
          <a:lstStyle/>
          <a:p>
            <a:r>
              <a:rPr lang="uk-UA" dirty="0" smtClean="0"/>
              <a:t>Посадові інструкції, що діють на підприємстві, в установі, організації, розробляються керівниками структурних підрозділів, затверджуються керівником і є обов'язковими для працівників відповідних посад.</a:t>
            </a:r>
            <a:r>
              <a:rPr lang="uk-UA" i="1" dirty="0" smtClean="0"/>
              <a:t> </a:t>
            </a:r>
          </a:p>
          <a:p>
            <a:endParaRPr lang="uk-UA" i="1" dirty="0" smtClean="0"/>
          </a:p>
          <a:p>
            <a:endParaRPr lang="uk-UA" i="1" dirty="0" smtClean="0"/>
          </a:p>
          <a:p>
            <a:r>
              <a:rPr lang="uk-UA" dirty="0" smtClean="0"/>
              <a:t>Робочі інструкції, що діють на підприємстві, в установі, організації, розробляються керівниками структурних підрозділів, затверджуються керівником закладу і є обов'язковими для працівників відповідних професій.</a:t>
            </a:r>
            <a:r>
              <a:rPr lang="uk-UA" i="1" dirty="0" smtClean="0"/>
              <a:t> </a:t>
            </a:r>
            <a:r>
              <a:rPr lang="uk-UA" dirty="0" smtClean="0"/>
              <a:t/>
            </a:r>
            <a:br>
              <a:rPr lang="uk-UA" dirty="0" smtClean="0"/>
            </a:br>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600" dirty="0" smtClean="0">
                <a:solidFill>
                  <a:schemeClr val="tx1"/>
                </a:solidFill>
                <a:latin typeface="+mn-lt"/>
              </a:rPr>
              <a:t>ВИДИ ПОСАДОВИХ ІНСТРУКЦІЙ</a:t>
            </a:r>
            <a:r>
              <a:rPr lang="uk-UA" dirty="0" smtClean="0"/>
              <a:t/>
            </a:r>
            <a:br>
              <a:rPr lang="uk-UA" dirty="0" smtClean="0"/>
            </a:br>
            <a:endParaRPr lang="uk-UA" dirty="0"/>
          </a:p>
        </p:txBody>
      </p:sp>
      <p:sp>
        <p:nvSpPr>
          <p:cNvPr id="3" name="Содержимое 2"/>
          <p:cNvSpPr>
            <a:spLocks noGrp="1"/>
          </p:cNvSpPr>
          <p:nvPr>
            <p:ph sz="half" idx="1"/>
          </p:nvPr>
        </p:nvSpPr>
        <p:spPr/>
        <p:txBody>
          <a:bodyPr>
            <a:normAutofit/>
          </a:bodyPr>
          <a:lstStyle/>
          <a:p>
            <a:pPr algn="ctr">
              <a:buNone/>
            </a:pPr>
            <a:r>
              <a:rPr lang="uk-UA" dirty="0" smtClean="0"/>
              <a:t> </a:t>
            </a:r>
            <a:r>
              <a:rPr lang="ru-RU" b="1" dirty="0" smtClean="0"/>
              <a:t>ТИПОВ</a:t>
            </a:r>
            <a:r>
              <a:rPr lang="uk-UA" b="1" dirty="0" smtClean="0"/>
              <a:t>І </a:t>
            </a:r>
          </a:p>
          <a:p>
            <a:pPr>
              <a:buNone/>
            </a:pPr>
            <a:endParaRPr lang="uk-UA" dirty="0" smtClean="0"/>
          </a:p>
          <a:p>
            <a:pPr lvl="0">
              <a:spcBef>
                <a:spcPts val="0"/>
              </a:spcBef>
              <a:buNone/>
            </a:pPr>
            <a:endParaRPr lang="uk-UA" b="1" dirty="0" smtClean="0"/>
          </a:p>
          <a:p>
            <a:pPr lvl="0">
              <a:spcBef>
                <a:spcPts val="0"/>
              </a:spcBef>
              <a:buNone/>
            </a:pPr>
            <a:r>
              <a:rPr lang="uk-UA" b="1" dirty="0" smtClean="0"/>
              <a:t>розробляють для груп</a:t>
            </a:r>
          </a:p>
          <a:p>
            <a:pPr lvl="0">
              <a:spcBef>
                <a:spcPts val="0"/>
              </a:spcBef>
              <a:buNone/>
            </a:pPr>
            <a:r>
              <a:rPr lang="uk-UA" b="1" dirty="0" smtClean="0"/>
              <a:t>працівників, які </a:t>
            </a:r>
          </a:p>
          <a:p>
            <a:pPr lvl="0">
              <a:spcBef>
                <a:spcPts val="0"/>
              </a:spcBef>
              <a:buNone/>
            </a:pPr>
            <a:r>
              <a:rPr lang="uk-UA" b="1" dirty="0" smtClean="0"/>
              <a:t>виконують одну роботу </a:t>
            </a:r>
          </a:p>
          <a:p>
            <a:pPr lvl="0">
              <a:spcBef>
                <a:spcPts val="0"/>
              </a:spcBef>
              <a:buNone/>
            </a:pPr>
            <a:r>
              <a:rPr lang="uk-UA" b="1" dirty="0" smtClean="0"/>
              <a:t>та обіймають однакові </a:t>
            </a:r>
          </a:p>
          <a:p>
            <a:pPr lvl="0">
              <a:spcBef>
                <a:spcPts val="0"/>
              </a:spcBef>
              <a:buNone/>
            </a:pPr>
            <a:r>
              <a:rPr lang="uk-UA" b="1" dirty="0" smtClean="0"/>
              <a:t>посади  (вчитель ). </a:t>
            </a:r>
            <a:endParaRPr lang="uk-UA" dirty="0" smtClean="0"/>
          </a:p>
          <a:p>
            <a:endParaRPr lang="uk-UA" dirty="0"/>
          </a:p>
        </p:txBody>
      </p:sp>
      <p:sp>
        <p:nvSpPr>
          <p:cNvPr id="4" name="Содержимое 3"/>
          <p:cNvSpPr>
            <a:spLocks noGrp="1"/>
          </p:cNvSpPr>
          <p:nvPr>
            <p:ph sz="half" idx="2"/>
          </p:nvPr>
        </p:nvSpPr>
        <p:spPr>
          <a:xfrm>
            <a:off x="4429124" y="1643050"/>
            <a:ext cx="4257676" cy="4483114"/>
          </a:xfrm>
        </p:spPr>
        <p:txBody>
          <a:bodyPr>
            <a:normAutofit/>
          </a:bodyPr>
          <a:lstStyle/>
          <a:p>
            <a:pPr lvl="0" algn="ctr">
              <a:buNone/>
            </a:pPr>
            <a:r>
              <a:rPr lang="uk-UA" b="1" dirty="0" smtClean="0"/>
              <a:t>КОНКРЕТНІ (деталізовані) </a:t>
            </a:r>
            <a:endParaRPr lang="uk-UA" dirty="0" smtClean="0"/>
          </a:p>
          <a:p>
            <a:pPr lvl="0">
              <a:spcBef>
                <a:spcPts val="0"/>
              </a:spcBef>
              <a:buNone/>
            </a:pPr>
            <a:endParaRPr lang="uk-UA" b="1" dirty="0" smtClean="0"/>
          </a:p>
          <a:p>
            <a:pPr lvl="0">
              <a:spcBef>
                <a:spcPts val="0"/>
              </a:spcBef>
              <a:buNone/>
            </a:pPr>
            <a:r>
              <a:rPr lang="uk-UA" b="1" dirty="0" smtClean="0"/>
              <a:t>розробляють для   </a:t>
            </a:r>
          </a:p>
          <a:p>
            <a:pPr lvl="0">
              <a:spcBef>
                <a:spcPts val="0"/>
              </a:spcBef>
              <a:buNone/>
            </a:pPr>
            <a:r>
              <a:rPr lang="uk-UA" b="1" dirty="0" smtClean="0"/>
              <a:t>працівника, який працює </a:t>
            </a:r>
          </a:p>
          <a:p>
            <a:pPr lvl="0">
              <a:spcBef>
                <a:spcPts val="0"/>
              </a:spcBef>
              <a:buNone/>
            </a:pPr>
            <a:r>
              <a:rPr lang="uk-UA" b="1" dirty="0" smtClean="0"/>
              <a:t>на конкретному робочому </a:t>
            </a:r>
          </a:p>
          <a:p>
            <a:pPr lvl="0">
              <a:spcBef>
                <a:spcPts val="0"/>
              </a:spcBef>
              <a:buNone/>
            </a:pPr>
            <a:r>
              <a:rPr lang="uk-UA" b="1" dirty="0" smtClean="0"/>
              <a:t>місці та виконує завдання </a:t>
            </a:r>
          </a:p>
          <a:p>
            <a:pPr lvl="0">
              <a:spcBef>
                <a:spcPts val="0"/>
              </a:spcBef>
              <a:buNone/>
            </a:pPr>
            <a:r>
              <a:rPr lang="uk-UA" b="1" dirty="0" smtClean="0"/>
              <a:t>і обов’язки, притаманні </a:t>
            </a:r>
          </a:p>
          <a:p>
            <a:pPr lvl="0">
              <a:spcBef>
                <a:spcPts val="0"/>
              </a:spcBef>
              <a:buNone/>
            </a:pPr>
            <a:r>
              <a:rPr lang="uk-UA" b="1" dirty="0" smtClean="0"/>
              <a:t>тільки його посаді</a:t>
            </a:r>
          </a:p>
          <a:p>
            <a:pPr lvl="0">
              <a:spcBef>
                <a:spcPts val="0"/>
              </a:spcBef>
              <a:buNone/>
            </a:pPr>
            <a:r>
              <a:rPr lang="uk-UA" b="1" dirty="0" smtClean="0"/>
              <a:t>(вчитель біології). </a:t>
            </a:r>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700" dirty="0" smtClean="0">
                <a:solidFill>
                  <a:schemeClr val="tx1"/>
                </a:solidFill>
                <a:latin typeface="+mn-lt"/>
              </a:rPr>
              <a:t>СТРУКТУРА ПОСАДОВИХ (робочих) ІНСТРУКЦІЙ</a:t>
            </a:r>
            <a:r>
              <a:rPr lang="uk-UA" dirty="0" smtClean="0">
                <a:solidFill>
                  <a:schemeClr val="tx1"/>
                </a:solidFill>
              </a:rPr>
              <a:t/>
            </a:r>
            <a:br>
              <a:rPr lang="uk-UA" dirty="0" smtClean="0">
                <a:solidFill>
                  <a:schemeClr val="tx1"/>
                </a:solidFill>
              </a:rPr>
            </a:br>
            <a:endParaRPr lang="uk-UA" dirty="0">
              <a:solidFill>
                <a:schemeClr val="tx1"/>
              </a:solidFill>
            </a:endParaRPr>
          </a:p>
        </p:txBody>
      </p:sp>
      <p:sp>
        <p:nvSpPr>
          <p:cNvPr id="3" name="Содержимое 2"/>
          <p:cNvSpPr>
            <a:spLocks noGrp="1"/>
          </p:cNvSpPr>
          <p:nvPr>
            <p:ph sz="half" idx="1"/>
          </p:nvPr>
        </p:nvSpPr>
        <p:spPr/>
        <p:txBody>
          <a:bodyPr>
            <a:normAutofit fontScale="25000" lnSpcReduction="20000"/>
          </a:bodyPr>
          <a:lstStyle/>
          <a:p>
            <a:pPr>
              <a:buNone/>
            </a:pPr>
            <a:r>
              <a:rPr lang="uk-UA" sz="3400" b="1" dirty="0" smtClean="0"/>
              <a:t>	</a:t>
            </a:r>
            <a:r>
              <a:rPr lang="uk-UA" sz="11200" b="1" dirty="0" smtClean="0"/>
              <a:t>Посадові інструкції</a:t>
            </a:r>
          </a:p>
          <a:p>
            <a:pPr>
              <a:buNone/>
            </a:pPr>
            <a:r>
              <a:rPr lang="uk-UA" b="1" dirty="0" smtClean="0"/>
              <a:t>	</a:t>
            </a:r>
          </a:p>
          <a:p>
            <a:pPr>
              <a:spcBef>
                <a:spcPts val="0"/>
              </a:spcBef>
              <a:buNone/>
            </a:pPr>
            <a:r>
              <a:rPr lang="uk-UA" b="1" dirty="0" smtClean="0"/>
              <a:t>	</a:t>
            </a:r>
          </a:p>
          <a:p>
            <a:pPr>
              <a:spcBef>
                <a:spcPts val="0"/>
              </a:spcBef>
              <a:buNone/>
            </a:pPr>
            <a:endParaRPr lang="uk-UA" sz="8000" b="1" dirty="0" smtClean="0"/>
          </a:p>
          <a:p>
            <a:pPr>
              <a:spcBef>
                <a:spcPts val="0"/>
              </a:spcBef>
              <a:buNone/>
            </a:pPr>
            <a:r>
              <a:rPr lang="uk-UA" sz="8000" b="1" dirty="0" smtClean="0"/>
              <a:t>	І. Загальні положення</a:t>
            </a:r>
            <a:br>
              <a:rPr lang="uk-UA" sz="8000" b="1" dirty="0" smtClean="0"/>
            </a:br>
            <a:r>
              <a:rPr lang="uk-UA" sz="8000" b="1" dirty="0" smtClean="0"/>
              <a:t/>
            </a:r>
            <a:br>
              <a:rPr lang="uk-UA" sz="8000" b="1" dirty="0" smtClean="0"/>
            </a:br>
            <a:r>
              <a:rPr lang="uk-UA" sz="8000" b="1" dirty="0" smtClean="0"/>
              <a:t>ІІ. Завдання та обов'язки</a:t>
            </a:r>
            <a:br>
              <a:rPr lang="uk-UA" sz="8000" b="1" dirty="0" smtClean="0"/>
            </a:br>
            <a:r>
              <a:rPr lang="uk-UA" sz="8000" b="1" dirty="0" smtClean="0"/>
              <a:t/>
            </a:r>
            <a:br>
              <a:rPr lang="uk-UA" sz="8000" b="1" dirty="0" smtClean="0"/>
            </a:br>
            <a:r>
              <a:rPr lang="uk-UA" sz="8000" b="1" dirty="0" smtClean="0"/>
              <a:t>ІІІ. Права</a:t>
            </a:r>
            <a:br>
              <a:rPr lang="uk-UA" sz="8000" b="1" dirty="0" smtClean="0"/>
            </a:br>
            <a:r>
              <a:rPr lang="uk-UA" sz="8000" b="1" dirty="0" smtClean="0"/>
              <a:t/>
            </a:r>
            <a:br>
              <a:rPr lang="uk-UA" sz="8000" b="1" dirty="0" smtClean="0"/>
            </a:br>
            <a:r>
              <a:rPr lang="uk-UA" sz="8000" b="1" dirty="0" smtClean="0"/>
              <a:t>ІV. Відповідальність</a:t>
            </a:r>
            <a:br>
              <a:rPr lang="uk-UA" sz="8000" b="1" dirty="0" smtClean="0"/>
            </a:br>
            <a:r>
              <a:rPr lang="uk-UA" sz="8000" b="1" dirty="0" smtClean="0"/>
              <a:t/>
            </a:r>
            <a:br>
              <a:rPr lang="uk-UA" sz="8000" b="1" dirty="0" smtClean="0"/>
            </a:br>
            <a:r>
              <a:rPr lang="uk-UA" sz="8000" b="1" dirty="0" smtClean="0"/>
              <a:t>V. Повинен знати</a:t>
            </a:r>
            <a:br>
              <a:rPr lang="uk-UA" sz="8000" b="1" dirty="0" smtClean="0"/>
            </a:br>
            <a:r>
              <a:rPr lang="uk-UA" sz="8000" b="1" dirty="0" smtClean="0"/>
              <a:t/>
            </a:r>
            <a:br>
              <a:rPr lang="uk-UA" sz="8000" b="1" dirty="0" smtClean="0"/>
            </a:br>
            <a:r>
              <a:rPr lang="uk-UA" sz="8000" b="1" dirty="0" smtClean="0"/>
              <a:t>VІ. Кваліфікаційні вимоги</a:t>
            </a:r>
            <a:br>
              <a:rPr lang="uk-UA" sz="8000" b="1" dirty="0" smtClean="0"/>
            </a:br>
            <a:r>
              <a:rPr lang="uk-UA" sz="8000" b="1" dirty="0" smtClean="0"/>
              <a:t/>
            </a:r>
            <a:br>
              <a:rPr lang="uk-UA" sz="8000" b="1" dirty="0" smtClean="0"/>
            </a:br>
            <a:r>
              <a:rPr lang="uk-UA" sz="8000" b="1" dirty="0" smtClean="0"/>
              <a:t>VІІ. Взаємовідносини (зв'язки) за посадою</a:t>
            </a:r>
            <a:r>
              <a:rPr lang="uk-UA" sz="8000" dirty="0" smtClean="0"/>
              <a:t/>
            </a:r>
            <a:br>
              <a:rPr lang="uk-UA" sz="8000" dirty="0" smtClean="0"/>
            </a:br>
            <a:endParaRPr lang="uk-UA" sz="8000" dirty="0"/>
          </a:p>
        </p:txBody>
      </p:sp>
      <p:sp>
        <p:nvSpPr>
          <p:cNvPr id="4" name="Содержимое 3"/>
          <p:cNvSpPr>
            <a:spLocks noGrp="1"/>
          </p:cNvSpPr>
          <p:nvPr>
            <p:ph sz="half" idx="2"/>
          </p:nvPr>
        </p:nvSpPr>
        <p:spPr/>
        <p:txBody>
          <a:bodyPr>
            <a:normAutofit fontScale="25000" lnSpcReduction="20000"/>
          </a:bodyPr>
          <a:lstStyle/>
          <a:p>
            <a:pPr>
              <a:buNone/>
            </a:pPr>
            <a:r>
              <a:rPr lang="uk-UA" b="1" dirty="0" smtClean="0"/>
              <a:t>	</a:t>
            </a:r>
            <a:r>
              <a:rPr lang="uk-UA" sz="11200" b="1" dirty="0" smtClean="0"/>
              <a:t>Робочі інструкції</a:t>
            </a:r>
          </a:p>
          <a:p>
            <a:pPr>
              <a:buNone/>
            </a:pPr>
            <a:r>
              <a:rPr lang="uk-UA" b="1" dirty="0" smtClean="0"/>
              <a:t>	</a:t>
            </a:r>
          </a:p>
          <a:p>
            <a:pPr>
              <a:spcBef>
                <a:spcPts val="0"/>
              </a:spcBef>
              <a:buNone/>
            </a:pPr>
            <a:r>
              <a:rPr lang="uk-UA" b="1" dirty="0" smtClean="0"/>
              <a:t>	</a:t>
            </a:r>
          </a:p>
          <a:p>
            <a:pPr>
              <a:spcBef>
                <a:spcPts val="0"/>
              </a:spcBef>
              <a:buNone/>
            </a:pPr>
            <a:endParaRPr lang="uk-UA" sz="8000" b="1" dirty="0" smtClean="0"/>
          </a:p>
          <a:p>
            <a:pPr>
              <a:spcBef>
                <a:spcPts val="0"/>
              </a:spcBef>
              <a:buNone/>
            </a:pPr>
            <a:r>
              <a:rPr lang="uk-UA" sz="8000" b="1" dirty="0" smtClean="0"/>
              <a:t>	І. Загальні положення</a:t>
            </a:r>
            <a:br>
              <a:rPr lang="uk-UA" sz="8000" b="1" dirty="0" smtClean="0"/>
            </a:br>
            <a:r>
              <a:rPr lang="uk-UA" sz="8000" b="1" dirty="0" smtClean="0"/>
              <a:t/>
            </a:r>
            <a:br>
              <a:rPr lang="uk-UA" sz="8000" b="1" dirty="0" smtClean="0"/>
            </a:br>
            <a:r>
              <a:rPr lang="uk-UA" sz="8000" b="1" dirty="0" smtClean="0"/>
              <a:t>ІІ. Завдання та обов'язки</a:t>
            </a:r>
            <a:br>
              <a:rPr lang="uk-UA" sz="8000" b="1" dirty="0" smtClean="0"/>
            </a:br>
            <a:r>
              <a:rPr lang="uk-UA" sz="8000" b="1" dirty="0" smtClean="0"/>
              <a:t/>
            </a:r>
            <a:br>
              <a:rPr lang="uk-UA" sz="8000" b="1" dirty="0" smtClean="0"/>
            </a:br>
            <a:r>
              <a:rPr lang="uk-UA" sz="8000" b="1" dirty="0" smtClean="0"/>
              <a:t>ІІІ. Права</a:t>
            </a:r>
            <a:br>
              <a:rPr lang="uk-UA" sz="8000" b="1" dirty="0" smtClean="0"/>
            </a:br>
            <a:r>
              <a:rPr lang="uk-UA" sz="8000" b="1" dirty="0" smtClean="0"/>
              <a:t/>
            </a:r>
            <a:br>
              <a:rPr lang="uk-UA" sz="8000" b="1" dirty="0" smtClean="0"/>
            </a:br>
            <a:r>
              <a:rPr lang="uk-UA" sz="8000" b="1" dirty="0" smtClean="0"/>
              <a:t>ІV. Відповідальність</a:t>
            </a:r>
            <a:br>
              <a:rPr lang="uk-UA" sz="8000" b="1" dirty="0" smtClean="0"/>
            </a:br>
            <a:r>
              <a:rPr lang="uk-UA" sz="8000" b="1" dirty="0" smtClean="0"/>
              <a:t/>
            </a:r>
            <a:br>
              <a:rPr lang="uk-UA" sz="8000" b="1" dirty="0" smtClean="0"/>
            </a:br>
            <a:r>
              <a:rPr lang="uk-UA" sz="8000" b="1" dirty="0" smtClean="0"/>
              <a:t>V. Повинен знати</a:t>
            </a:r>
            <a:br>
              <a:rPr lang="uk-UA" sz="8000" b="1" dirty="0" smtClean="0"/>
            </a:br>
            <a:r>
              <a:rPr lang="uk-UA" sz="8000" b="1" dirty="0" smtClean="0"/>
              <a:t/>
            </a:r>
            <a:br>
              <a:rPr lang="uk-UA" sz="8000" b="1" dirty="0" smtClean="0"/>
            </a:br>
            <a:r>
              <a:rPr lang="uk-UA" sz="8000" b="1" dirty="0" smtClean="0"/>
              <a:t>VІ. Кваліфікаційні вимоги</a:t>
            </a:r>
            <a:r>
              <a:rPr lang="uk-UA" sz="9600" b="1" dirty="0" smtClean="0"/>
              <a:t/>
            </a:r>
            <a:br>
              <a:rPr lang="uk-UA" sz="9600" b="1" dirty="0" smtClean="0"/>
            </a:br>
            <a:endParaRPr lang="uk-UA" sz="9600" b="1"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Розділ «Загальні положення»</a:t>
            </a:r>
            <a:endParaRPr lang="uk-UA" dirty="0">
              <a:solidFill>
                <a:schemeClr val="tx1"/>
              </a:solidFill>
            </a:endParaRPr>
          </a:p>
        </p:txBody>
      </p:sp>
      <p:sp>
        <p:nvSpPr>
          <p:cNvPr id="3" name="Содержимое 2"/>
          <p:cNvSpPr>
            <a:spLocks noGrp="1"/>
          </p:cNvSpPr>
          <p:nvPr>
            <p:ph sz="half" idx="1"/>
          </p:nvPr>
        </p:nvSpPr>
        <p:spPr>
          <a:xfrm>
            <a:off x="214282" y="1357298"/>
            <a:ext cx="8572560" cy="4768867"/>
          </a:xfrm>
        </p:spPr>
        <p:txBody>
          <a:bodyPr>
            <a:normAutofit fontScale="25000" lnSpcReduction="20000"/>
          </a:bodyPr>
          <a:lstStyle/>
          <a:p>
            <a:r>
              <a:rPr lang="uk-UA" sz="7200" b="1" dirty="0" smtClean="0"/>
              <a:t>основні дані про посаду;</a:t>
            </a:r>
          </a:p>
          <a:p>
            <a:r>
              <a:rPr lang="uk-UA" sz="7200" b="1" dirty="0" smtClean="0"/>
              <a:t>сфера діяльності працівника;</a:t>
            </a:r>
          </a:p>
          <a:p>
            <a:r>
              <a:rPr lang="uk-UA" sz="7200" b="1" dirty="0" smtClean="0"/>
              <a:t>найменування підрозділу, в якому працює працівник;</a:t>
            </a:r>
          </a:p>
          <a:p>
            <a:r>
              <a:rPr lang="uk-UA" sz="7200" b="1" dirty="0" smtClean="0"/>
              <a:t>порядок призначення на посаду і звільнення з посади;</a:t>
            </a:r>
          </a:p>
          <a:p>
            <a:r>
              <a:rPr lang="uk-UA" sz="7200" b="1" dirty="0" smtClean="0"/>
              <a:t>безпосередня підпорядкованість;</a:t>
            </a:r>
          </a:p>
          <a:p>
            <a:r>
              <a:rPr lang="uk-UA" sz="7200" b="1" dirty="0" smtClean="0"/>
              <a:t>кваліфікаційні вимоги до працівника (рівень освітньої підготовки, рівень кваліфікації, фах, необхідний стаж роботи за фахом, інші вимоги);</a:t>
            </a:r>
          </a:p>
          <a:p>
            <a:r>
              <a:rPr lang="uk-UA" sz="7200" b="1" dirty="0" smtClean="0"/>
              <a:t>вказівка на наявність підлеглих;</a:t>
            </a:r>
          </a:p>
          <a:p>
            <a:r>
              <a:rPr lang="uk-UA" sz="7200" b="1" dirty="0" smtClean="0"/>
              <a:t>перелік основних законодавчих актів, інших матеріалів, якими керується працівник;</a:t>
            </a:r>
          </a:p>
          <a:p>
            <a:r>
              <a:rPr lang="uk-UA" sz="7200" b="1" dirty="0" smtClean="0"/>
              <a:t>порядок заміщення працівника на період його тимчасової відсутності (відпустка, хвороба, інші поважні причини).</a:t>
            </a:r>
          </a:p>
          <a:p>
            <a:endParaRPr lang="uk-UA" sz="4200" b="1" dirty="0" smtClean="0"/>
          </a:p>
          <a:p>
            <a:pPr>
              <a:buNone/>
            </a:pPr>
            <a:endParaRPr lang="uk-UA" sz="4200" b="1" dirty="0" smtClean="0"/>
          </a:p>
          <a:p>
            <a:pPr>
              <a:lnSpc>
                <a:spcPct val="120000"/>
              </a:lnSpc>
              <a:spcBef>
                <a:spcPts val="0"/>
              </a:spcBef>
              <a:buNone/>
            </a:pPr>
            <a:r>
              <a:rPr lang="uk-UA" sz="4200" b="1" dirty="0" smtClean="0"/>
              <a:t>	</a:t>
            </a:r>
            <a:r>
              <a:rPr lang="uk-UA" sz="7200" b="1" dirty="0" smtClean="0"/>
              <a:t>За необхідності в цьому розділі вказується, що працівник є посадовою </a:t>
            </a:r>
          </a:p>
          <a:p>
            <a:pPr>
              <a:lnSpc>
                <a:spcPct val="120000"/>
              </a:lnSpc>
              <a:spcBef>
                <a:spcPts val="0"/>
              </a:spcBef>
              <a:buNone/>
            </a:pPr>
            <a:r>
              <a:rPr lang="uk-UA" sz="7200" b="1" dirty="0" smtClean="0"/>
              <a:t>особою з ненормованим робочим днем або що на працівника покладається </a:t>
            </a:r>
          </a:p>
          <a:p>
            <a:pPr>
              <a:lnSpc>
                <a:spcPct val="120000"/>
              </a:lnSpc>
              <a:spcBef>
                <a:spcPts val="0"/>
              </a:spcBef>
              <a:buNone/>
            </a:pPr>
            <a:r>
              <a:rPr lang="uk-UA" sz="7200" b="1" dirty="0" smtClean="0"/>
              <a:t>повна матеріальна відповідальність (у випадках, передбачених чинним </a:t>
            </a:r>
          </a:p>
          <a:p>
            <a:pPr>
              <a:lnSpc>
                <a:spcPct val="120000"/>
              </a:lnSpc>
              <a:spcBef>
                <a:spcPts val="0"/>
              </a:spcBef>
              <a:buNone/>
            </a:pPr>
            <a:r>
              <a:rPr lang="uk-UA" sz="7200" b="1" dirty="0" smtClean="0"/>
              <a:t>законодавством, зокрема  Переліком № 447).</a:t>
            </a:r>
          </a:p>
          <a:p>
            <a:endParaRPr lang="uk-UA" sz="8000"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solidFill>
                  <a:schemeClr val="tx1"/>
                </a:solidFill>
              </a:rPr>
              <a:t>Розділ «Завдання та обов'язки»</a:t>
            </a:r>
            <a:endParaRPr lang="uk-UA" dirty="0"/>
          </a:p>
        </p:txBody>
      </p:sp>
      <p:sp>
        <p:nvSpPr>
          <p:cNvPr id="3" name="Содержимое 2"/>
          <p:cNvSpPr>
            <a:spLocks noGrp="1"/>
          </p:cNvSpPr>
          <p:nvPr>
            <p:ph sz="half" idx="1"/>
          </p:nvPr>
        </p:nvSpPr>
        <p:spPr>
          <a:xfrm>
            <a:off x="428596" y="1285860"/>
            <a:ext cx="8286808" cy="5143536"/>
          </a:xfrm>
        </p:spPr>
        <p:txBody>
          <a:bodyPr>
            <a:normAutofit fontScale="62500" lnSpcReduction="20000"/>
          </a:bodyPr>
          <a:lstStyle/>
          <a:p>
            <a:r>
              <a:rPr lang="uk-UA" sz="2900" b="1" dirty="0" smtClean="0"/>
              <a:t>Завдання та обов'язки працівника мають відповідати завданням і функціям підрозділу та вимогам кваліфікаційної характеристики відповідної посади за Довідником. Розділ «Завдання та обов'язки» характеризує зміст діяльності працівника.</a:t>
            </a:r>
          </a:p>
          <a:p>
            <a:pPr>
              <a:buNone/>
            </a:pPr>
            <a:endParaRPr lang="uk-UA" sz="2900" b="1" dirty="0" smtClean="0"/>
          </a:p>
          <a:p>
            <a:r>
              <a:rPr lang="uk-UA" sz="2900" b="1" dirty="0" smtClean="0"/>
              <a:t>У цьому розділі визначається самостійна ділянка роботи відповідно до Положення про підрозділ.</a:t>
            </a:r>
          </a:p>
          <a:p>
            <a:endParaRPr lang="uk-UA" sz="2900" b="1" dirty="0" smtClean="0"/>
          </a:p>
          <a:p>
            <a:r>
              <a:rPr lang="uk-UA" sz="2900" b="1" dirty="0" smtClean="0"/>
              <a:t>Ділянка роботи може встановлюватися таким чином:</a:t>
            </a:r>
          </a:p>
          <a:p>
            <a:pPr lvl="1"/>
            <a:r>
              <a:rPr lang="uk-UA" sz="2700" b="1" dirty="0" smtClean="0"/>
              <a:t>виділенням групи питань з відповідних напрямків діяльності;</a:t>
            </a:r>
          </a:p>
          <a:p>
            <a:pPr lvl="1"/>
            <a:r>
              <a:rPr lang="uk-UA" sz="2700" b="1" dirty="0" smtClean="0"/>
              <a:t>закріпленням за працівником переліку об'єктів управління;</a:t>
            </a:r>
          </a:p>
          <a:p>
            <a:pPr lvl="1"/>
            <a:r>
              <a:rPr lang="uk-UA" sz="2700" b="1" dirty="0" smtClean="0"/>
              <a:t>як перелік відносно самостійних питань.</a:t>
            </a:r>
          </a:p>
          <a:p>
            <a:pPr lvl="1"/>
            <a:endParaRPr lang="uk-UA" sz="2700" b="1" dirty="0" smtClean="0"/>
          </a:p>
          <a:p>
            <a:r>
              <a:rPr lang="uk-UA" sz="2900" b="1" dirty="0" smtClean="0"/>
              <a:t>Крім того, у цьому розділі визначається перелік видів робіт, з яких складаються виконувані функції. При встановленні видів робіт слід визначати їх за організаційно-правовими ознаками: </a:t>
            </a:r>
            <a:r>
              <a:rPr lang="uk-UA" sz="3400" b="1" i="1" dirty="0" smtClean="0"/>
              <a:t>керує, затверджує, здійснює, організовує, розглядає, виконує, забезпечує, контролює, бере участь, готує тощо.</a:t>
            </a:r>
          </a:p>
          <a:p>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8186766" cy="1071570"/>
          </a:xfrm>
        </p:spPr>
        <p:txBody>
          <a:bodyPr/>
          <a:lstStyle/>
          <a:p>
            <a:r>
              <a:rPr lang="uk-UA" dirty="0" smtClean="0">
                <a:solidFill>
                  <a:schemeClr val="tx1"/>
                </a:solidFill>
              </a:rPr>
              <a:t>Ст.29 КЗпП України</a:t>
            </a:r>
            <a:endParaRPr lang="uk-UA" dirty="0">
              <a:solidFill>
                <a:schemeClr val="tx1"/>
              </a:solidFill>
            </a:endParaRPr>
          </a:p>
        </p:txBody>
      </p:sp>
      <p:sp>
        <p:nvSpPr>
          <p:cNvPr id="3" name="Содержимое 2"/>
          <p:cNvSpPr>
            <a:spLocks noGrp="1"/>
          </p:cNvSpPr>
          <p:nvPr>
            <p:ph idx="1"/>
          </p:nvPr>
        </p:nvSpPr>
        <p:spPr>
          <a:xfrm>
            <a:off x="642910" y="2285992"/>
            <a:ext cx="8043890" cy="1928826"/>
          </a:xfrm>
        </p:spPr>
        <p:txBody>
          <a:bodyPr>
            <a:normAutofit lnSpcReduction="10000"/>
          </a:bodyPr>
          <a:lstStyle/>
          <a:p>
            <a:pPr>
              <a:buNone/>
            </a:pPr>
            <a:r>
              <a:rPr lang="uk-UA" b="1" i="1" dirty="0" err="1" smtClean="0"/>
              <a:t>“</a:t>
            </a:r>
            <a:r>
              <a:rPr lang="uk-UA" b="1" dirty="0" err="1" smtClean="0"/>
              <a:t>До</a:t>
            </a:r>
            <a:r>
              <a:rPr lang="uk-UA" b="1" dirty="0" smtClean="0"/>
              <a:t> початку роботи за укладеним трудовим </a:t>
            </a:r>
          </a:p>
          <a:p>
            <a:pPr>
              <a:buNone/>
            </a:pPr>
            <a:r>
              <a:rPr lang="uk-UA" b="1" dirty="0" smtClean="0"/>
              <a:t>договором власник або уповноважений ним </a:t>
            </a:r>
          </a:p>
          <a:p>
            <a:pPr>
              <a:buNone/>
            </a:pPr>
            <a:r>
              <a:rPr lang="uk-UA" b="1" dirty="0" smtClean="0"/>
              <a:t>орган зобов’язаний роз’яснити працівникові </a:t>
            </a:r>
          </a:p>
          <a:p>
            <a:pPr>
              <a:buNone/>
            </a:pPr>
            <a:r>
              <a:rPr lang="uk-UA" b="1" dirty="0" smtClean="0"/>
              <a:t>його права і обов'язки… ”</a:t>
            </a:r>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solidFill>
                  <a:schemeClr val="tx1"/>
                </a:solidFill>
              </a:rPr>
              <a:t>Розділ «Права»</a:t>
            </a:r>
            <a:endParaRPr lang="uk-UA" dirty="0"/>
          </a:p>
        </p:txBody>
      </p:sp>
      <p:sp>
        <p:nvSpPr>
          <p:cNvPr id="3" name="Содержимое 2"/>
          <p:cNvSpPr>
            <a:spLocks noGrp="1"/>
          </p:cNvSpPr>
          <p:nvPr>
            <p:ph sz="half" idx="1"/>
          </p:nvPr>
        </p:nvSpPr>
        <p:spPr>
          <a:xfrm>
            <a:off x="457200" y="1643050"/>
            <a:ext cx="8043890" cy="4483114"/>
          </a:xfrm>
        </p:spPr>
        <p:txBody>
          <a:bodyPr>
            <a:normAutofit fontScale="92500" lnSpcReduction="10000"/>
          </a:bodyPr>
          <a:lstStyle/>
          <a:p>
            <a:pPr>
              <a:buNone/>
            </a:pPr>
            <a:r>
              <a:rPr lang="uk-UA" dirty="0" smtClean="0"/>
              <a:t>		Визначаються і наводяться делеговані працівникові повноваження, за допомогою яких працівник має забезпечувати в процесі своєї діяльності виконання покладених на нього завдань та обов'язків. </a:t>
            </a:r>
          </a:p>
          <a:p>
            <a:pPr>
              <a:buNone/>
            </a:pPr>
            <a:r>
              <a:rPr lang="uk-UA" dirty="0" smtClean="0"/>
              <a:t>		Наприклад, вносити пропозиції з відповідних питань, приймати певні рішення, узгоджувати проекти документів, виконувати обов'язки представництва підрозділу з певних питань, брати участь у нарадах, одержувати необхідну для виконання своїх завдань інформацію від відповідних підрозділів, давати розпорядження, вказівки та контролювати їх виконання тощо.</a:t>
            </a:r>
          </a:p>
          <a:p>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Розділ «Відповідальність»</a:t>
            </a:r>
            <a:endParaRPr lang="uk-UA" dirty="0"/>
          </a:p>
        </p:txBody>
      </p:sp>
      <p:sp>
        <p:nvSpPr>
          <p:cNvPr id="3" name="Содержимое 2"/>
          <p:cNvSpPr>
            <a:spLocks noGrp="1"/>
          </p:cNvSpPr>
          <p:nvPr>
            <p:ph sz="half" idx="1"/>
          </p:nvPr>
        </p:nvSpPr>
        <p:spPr>
          <a:xfrm>
            <a:off x="457200" y="1571613"/>
            <a:ext cx="8186766" cy="4554552"/>
          </a:xfrm>
        </p:spPr>
        <p:txBody>
          <a:bodyPr>
            <a:normAutofit/>
          </a:bodyPr>
          <a:lstStyle/>
          <a:p>
            <a:pPr>
              <a:buNone/>
            </a:pPr>
            <a:r>
              <a:rPr lang="uk-UA" dirty="0" smtClean="0"/>
              <a:t>		Містить показники оцінки роботи працівника та межі його особистої відповідальності за результати діяльності та виконання робіт. Показниками оцінки роботи є якість та своєчасність виконання посадових завдань та обов'язків. Наприклад, зазначається, що працівник несе відповідальність за невиконання або неналежне виконання посадових завдань та обов'язків, порушення правил внутрішнього трудового розпорядку та правил з охорони праці тощо. </a:t>
            </a:r>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Розділ «Повинен знати»</a:t>
            </a:r>
            <a:endParaRPr lang="uk-UA" dirty="0"/>
          </a:p>
        </p:txBody>
      </p:sp>
      <p:sp>
        <p:nvSpPr>
          <p:cNvPr id="3" name="Содержимое 2"/>
          <p:cNvSpPr>
            <a:spLocks noGrp="1"/>
          </p:cNvSpPr>
          <p:nvPr>
            <p:ph sz="half" idx="1"/>
          </p:nvPr>
        </p:nvSpPr>
        <p:spPr>
          <a:xfrm>
            <a:off x="457200" y="1571613"/>
            <a:ext cx="8329642" cy="4554552"/>
          </a:xfrm>
        </p:spPr>
        <p:txBody>
          <a:bodyPr/>
          <a:lstStyle/>
          <a:p>
            <a:pPr>
              <a:buNone/>
            </a:pPr>
            <a:r>
              <a:rPr lang="uk-UA" dirty="0" smtClean="0"/>
              <a:t>		</a:t>
            </a:r>
          </a:p>
          <a:p>
            <a:pPr>
              <a:buNone/>
            </a:pPr>
            <a:r>
              <a:rPr lang="uk-UA" dirty="0" smtClean="0"/>
              <a:t>		Містяться вимоги до спеціальних знань, а також знань законодавчих актів та нормативних документів, необхідних для виконання посадових обов'язків. </a:t>
            </a:r>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57158" y="928670"/>
            <a:ext cx="8286808" cy="5715040"/>
          </a:xfrm>
        </p:spPr>
        <p:txBody>
          <a:bodyPr>
            <a:normAutofit fontScale="25000" lnSpcReduction="20000"/>
          </a:bodyPr>
          <a:lstStyle/>
          <a:p>
            <a:pPr>
              <a:buNone/>
            </a:pPr>
            <a:r>
              <a:rPr lang="uk-UA" dirty="0" smtClean="0"/>
              <a:t>		</a:t>
            </a:r>
          </a:p>
          <a:p>
            <a:pPr>
              <a:buNone/>
            </a:pPr>
            <a:r>
              <a:rPr lang="uk-UA" sz="4500" b="1" dirty="0" smtClean="0"/>
              <a:t>		</a:t>
            </a:r>
            <a:r>
              <a:rPr lang="uk-UA" sz="7200" b="1" dirty="0" smtClean="0"/>
              <a:t>Містить норми, які стосуються освіти, освітньо-кваліфікаційних рівнів та досвіду, достатніх для повного і якісного виконання робіт за посадою. Для професій робітників, що виконують роботи високої та середньої складності, визначено вимоги повної чи базової загальної середньої освіти та професійно-технічної освіти або повної чи базової загальної середньої освіти та професійної підготовки на виробництві. Для професій робітників, що виконують найпростіші роботи, визначено вимоги базової загальної середньої освіти або початкової загальної освіти та професійне навчання на виробництві. </a:t>
            </a:r>
          </a:p>
          <a:p>
            <a:pPr>
              <a:buNone/>
            </a:pPr>
            <a:endParaRPr lang="uk-UA" sz="3200" b="1" dirty="0" smtClean="0"/>
          </a:p>
          <a:p>
            <a:pPr>
              <a:buNone/>
            </a:pPr>
            <a:r>
              <a:rPr lang="uk-UA" sz="7200" b="1" dirty="0" smtClean="0"/>
              <a:t> 		Робітник більш високої кваліфікації, окрім робіт, зазначених у кваліфікаційній характеристиці присвоєного йому розряду, повинен володіти знаннями, навичками та вмінням виконувати роботи, передбачені кваліфікаційними характеристиками робітників нижчої кваліфікації цієї ж професії. Тому роботи, що наведені у кваліфікаційних характеристиках нижчих розрядів, як правило, не зазначаються. </a:t>
            </a:r>
          </a:p>
          <a:p>
            <a:pPr>
              <a:buNone/>
            </a:pPr>
            <a:endParaRPr lang="uk-UA" sz="3200" b="1" dirty="0" smtClean="0"/>
          </a:p>
          <a:p>
            <a:pPr>
              <a:buNone/>
            </a:pPr>
            <a:r>
              <a:rPr lang="uk-UA" sz="7200" b="1" dirty="0" smtClean="0"/>
              <a:t>		У зв'язку з тим, що окремі кваліфікаційні характеристики працівників містять тільки основні або типові завдання та обов'язки, роботодавець може доповнювати посадові (робочі) інструкції роботами, які входять до складу статутів, регламентів, технологічних карт, інструкцій та інших нормативних документів, установлених адміністрацією за погодженням з профспілковим або іншим уповноваженим на представництво трудовим колективом органом.</a:t>
            </a:r>
          </a:p>
          <a:p>
            <a:pPr>
              <a:buNone/>
            </a:pPr>
            <a:endParaRPr lang="uk-UA" sz="7200" dirty="0" smtClean="0"/>
          </a:p>
          <a:p>
            <a:pPr>
              <a:buNone/>
            </a:pPr>
            <a:r>
              <a:rPr lang="uk-UA" sz="7200" dirty="0" smtClean="0"/>
              <a:t> </a:t>
            </a:r>
          </a:p>
          <a:p>
            <a:pPr>
              <a:buNone/>
            </a:pPr>
            <a:endParaRPr lang="uk-UA" sz="7200" dirty="0" smtClean="0"/>
          </a:p>
          <a:p>
            <a:pPr>
              <a:buNone/>
            </a:pPr>
            <a:endParaRPr lang="uk-UA" sz="7200" dirty="0" smtClean="0"/>
          </a:p>
        </p:txBody>
      </p:sp>
      <p:sp>
        <p:nvSpPr>
          <p:cNvPr id="4" name="Содержимое 3"/>
          <p:cNvSpPr>
            <a:spLocks noGrp="1"/>
          </p:cNvSpPr>
          <p:nvPr>
            <p:ph type="title"/>
          </p:nvPr>
        </p:nvSpPr>
        <p:spPr>
          <a:xfrm>
            <a:off x="500034" y="274638"/>
            <a:ext cx="8186766" cy="582594"/>
          </a:xfrm>
        </p:spPr>
        <p:txBody>
          <a:bodyPr>
            <a:normAutofit fontScale="90000"/>
          </a:bodyPr>
          <a:lstStyle/>
          <a:p>
            <a:r>
              <a:rPr lang="uk-UA" dirty="0" smtClean="0">
                <a:solidFill>
                  <a:schemeClr val="tx1"/>
                </a:solidFill>
                <a:latin typeface="+mn-lt"/>
              </a:rPr>
              <a:t>Розділ</a:t>
            </a:r>
            <a:r>
              <a:rPr lang="uk-UA" dirty="0" smtClean="0">
                <a:solidFill>
                  <a:schemeClr val="tx1"/>
                </a:solidFill>
              </a:rPr>
              <a:t> «Кваліфікаційні вимоги»</a:t>
            </a:r>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solidFill>
                  <a:schemeClr val="tx1"/>
                </a:solidFill>
              </a:rPr>
              <a:t>Розділ «Взаємовідносини (зв'язки) за посадою»</a:t>
            </a:r>
            <a:endParaRPr lang="uk-UA" dirty="0"/>
          </a:p>
        </p:txBody>
      </p:sp>
      <p:sp>
        <p:nvSpPr>
          <p:cNvPr id="3" name="Содержимое 2"/>
          <p:cNvSpPr>
            <a:spLocks noGrp="1"/>
          </p:cNvSpPr>
          <p:nvPr>
            <p:ph sz="half" idx="1"/>
          </p:nvPr>
        </p:nvSpPr>
        <p:spPr>
          <a:xfrm>
            <a:off x="285720" y="1500174"/>
            <a:ext cx="7643866" cy="5000660"/>
          </a:xfrm>
        </p:spPr>
        <p:txBody>
          <a:bodyPr>
            <a:normAutofit fontScale="40000" lnSpcReduction="20000"/>
          </a:bodyPr>
          <a:lstStyle/>
          <a:p>
            <a:pPr>
              <a:buNone/>
            </a:pPr>
            <a:endParaRPr lang="uk-UA" dirty="0" smtClean="0"/>
          </a:p>
          <a:p>
            <a:pPr>
              <a:buNone/>
            </a:pPr>
            <a:r>
              <a:rPr lang="uk-UA" sz="4500" b="1" dirty="0" smtClean="0"/>
              <a:t>Визначаються:</a:t>
            </a:r>
          </a:p>
          <a:p>
            <a:r>
              <a:rPr lang="uk-UA" sz="4500" b="1" dirty="0" smtClean="0"/>
              <a:t>коло основних взаємозв'язків працівника з працівниками свого та інших структурних підрозділів, а також зі сторонніми підприємствами, організаціями, установами, з якими працівник має службові взаємовідносини;</a:t>
            </a:r>
          </a:p>
          <a:p>
            <a:r>
              <a:rPr lang="uk-UA" sz="4500" b="1" dirty="0" smtClean="0"/>
              <a:t>строки отримання та надання взаємообумовленої інформації;</a:t>
            </a:r>
          </a:p>
          <a:p>
            <a:r>
              <a:rPr lang="uk-UA" sz="4500" b="1" dirty="0" smtClean="0"/>
              <a:t>порядок погодження та затвердження відповідних документів тощо.</a:t>
            </a:r>
          </a:p>
          <a:p>
            <a:pPr>
              <a:buNone/>
            </a:pPr>
            <a:endParaRPr lang="uk-UA" sz="4500" dirty="0" smtClean="0"/>
          </a:p>
          <a:p>
            <a:pPr>
              <a:buNone/>
            </a:pPr>
            <a:r>
              <a:rPr lang="uk-UA" sz="4500" dirty="0" smtClean="0"/>
              <a:t>		</a:t>
            </a:r>
            <a:r>
              <a:rPr lang="uk-UA" sz="4500" b="1" dirty="0" smtClean="0"/>
              <a:t>Як правило, такий порядок взаємодії працівників структурних підрозділів відображено в Положеннях про ці підрозділи (відділи, цехи тощо), і тому дублювати його в посадових інструкціях не обов'язково, достатньо зробити посилання на цей документ. У тих випадках, коли йдеться про складання посадових інструкцій для працівників підприємств, що не мають структурного розподілу, або для працівників, безпосередньо підлеглих керівнику підприємства, необхідно докладно викласти їх взаємовідносини з підрозділами, окремими працівниками та сторонніми організаціями.</a:t>
            </a:r>
          </a:p>
          <a:p>
            <a:r>
              <a:rPr lang="uk-UA" sz="4500" b="1" dirty="0" smtClean="0"/>
              <a:t> </a:t>
            </a:r>
          </a:p>
          <a:p>
            <a:endParaRPr lang="uk-UA" sz="4500"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57158" y="500043"/>
            <a:ext cx="4138642" cy="5626122"/>
          </a:xfrm>
        </p:spPr>
        <p:txBody>
          <a:bodyPr>
            <a:normAutofit lnSpcReduction="10000"/>
          </a:bodyPr>
          <a:lstStyle/>
          <a:p>
            <a:pPr>
              <a:buNone/>
            </a:pPr>
            <a:r>
              <a:rPr lang="uk-UA" b="1" dirty="0" smtClean="0"/>
              <a:t>Розділ </a:t>
            </a:r>
            <a:r>
              <a:rPr lang="uk-UA" b="1" dirty="0" err="1" smtClean="0"/>
              <a:t>“Спеціалізація”</a:t>
            </a:r>
            <a:endParaRPr lang="uk-UA" b="1" dirty="0" smtClean="0"/>
          </a:p>
          <a:p>
            <a:pPr>
              <a:buNone/>
            </a:pPr>
            <a:r>
              <a:rPr lang="uk-UA" dirty="0" smtClean="0"/>
              <a:t>вміщує дані про похідні </a:t>
            </a:r>
          </a:p>
          <a:p>
            <a:pPr>
              <a:buNone/>
            </a:pPr>
            <a:r>
              <a:rPr lang="uk-UA" dirty="0" smtClean="0"/>
              <a:t>назви професій, </a:t>
            </a:r>
          </a:p>
          <a:p>
            <a:pPr>
              <a:buNone/>
            </a:pPr>
            <a:r>
              <a:rPr lang="uk-UA" dirty="0" smtClean="0"/>
              <a:t>характеристики робіт, </a:t>
            </a:r>
          </a:p>
          <a:p>
            <a:pPr>
              <a:buNone/>
            </a:pPr>
            <a:r>
              <a:rPr lang="uk-UA" dirty="0" smtClean="0"/>
              <a:t>галузеву віднесеність, а </a:t>
            </a:r>
          </a:p>
          <a:p>
            <a:pPr>
              <a:buNone/>
            </a:pPr>
            <a:r>
              <a:rPr lang="uk-UA" dirty="0" smtClean="0"/>
              <a:t>також посилання на товари, </a:t>
            </a:r>
          </a:p>
          <a:p>
            <a:pPr>
              <a:buNone/>
            </a:pPr>
            <a:r>
              <a:rPr lang="uk-UA" dirty="0" smtClean="0"/>
              <a:t>послуги, устаткування, </a:t>
            </a:r>
          </a:p>
          <a:p>
            <a:pPr>
              <a:buNone/>
            </a:pPr>
            <a:r>
              <a:rPr lang="uk-UA" dirty="0" smtClean="0"/>
              <a:t>механізми та інструменти, </a:t>
            </a:r>
          </a:p>
          <a:p>
            <a:pPr>
              <a:buNone/>
            </a:pPr>
            <a:r>
              <a:rPr lang="uk-UA" dirty="0" smtClean="0"/>
              <a:t>які вказують на особливості </a:t>
            </a:r>
          </a:p>
          <a:p>
            <a:pPr>
              <a:buNone/>
            </a:pPr>
            <a:r>
              <a:rPr lang="uk-UA" dirty="0" smtClean="0"/>
              <a:t>застосування професії. </a:t>
            </a:r>
          </a:p>
          <a:p>
            <a:pPr>
              <a:buNone/>
            </a:pPr>
            <a:r>
              <a:rPr lang="uk-UA" dirty="0" smtClean="0"/>
              <a:t> </a:t>
            </a:r>
          </a:p>
          <a:p>
            <a:endParaRPr lang="uk-UA" dirty="0" smtClean="0"/>
          </a:p>
          <a:p>
            <a:endParaRPr lang="uk-UA" dirty="0"/>
          </a:p>
        </p:txBody>
      </p:sp>
      <p:sp>
        <p:nvSpPr>
          <p:cNvPr id="4" name="Содержимое 3"/>
          <p:cNvSpPr>
            <a:spLocks noGrp="1"/>
          </p:cNvSpPr>
          <p:nvPr>
            <p:ph sz="half" idx="2"/>
          </p:nvPr>
        </p:nvSpPr>
        <p:spPr>
          <a:xfrm>
            <a:off x="4572000" y="571480"/>
            <a:ext cx="4357718" cy="5554685"/>
          </a:xfrm>
        </p:spPr>
        <p:txBody>
          <a:bodyPr>
            <a:normAutofit lnSpcReduction="10000"/>
          </a:bodyPr>
          <a:lstStyle/>
          <a:p>
            <a:pPr algn="ctr">
              <a:spcBef>
                <a:spcPts val="0"/>
              </a:spcBef>
              <a:buNone/>
            </a:pPr>
            <a:r>
              <a:rPr lang="uk-UA" b="1" dirty="0" smtClean="0"/>
              <a:t>У Розділі </a:t>
            </a:r>
            <a:r>
              <a:rPr lang="uk-UA" b="1" dirty="0" err="1" smtClean="0"/>
              <a:t>“Приклади</a:t>
            </a:r>
            <a:r>
              <a:rPr lang="uk-UA" b="1" dirty="0" smtClean="0"/>
              <a:t> </a:t>
            </a:r>
            <a:r>
              <a:rPr lang="uk-UA" b="1" dirty="0" err="1" smtClean="0"/>
              <a:t>робіт”</a:t>
            </a:r>
            <a:r>
              <a:rPr lang="uk-UA" b="1" dirty="0" smtClean="0"/>
              <a:t> </a:t>
            </a:r>
          </a:p>
          <a:p>
            <a:pPr>
              <a:spcBef>
                <a:spcPts val="0"/>
              </a:spcBef>
              <a:buNone/>
            </a:pPr>
            <a:r>
              <a:rPr lang="uk-UA" dirty="0" smtClean="0"/>
              <a:t>наводяться назви робіт і </a:t>
            </a:r>
          </a:p>
          <a:p>
            <a:pPr>
              <a:spcBef>
                <a:spcPts val="0"/>
              </a:spcBef>
              <a:buNone/>
            </a:pPr>
            <a:r>
              <a:rPr lang="uk-UA" dirty="0" smtClean="0"/>
              <a:t>пов'язаних з ними машин </a:t>
            </a:r>
          </a:p>
          <a:p>
            <a:pPr>
              <a:spcBef>
                <a:spcPts val="0"/>
              </a:spcBef>
              <a:buNone/>
            </a:pPr>
            <a:r>
              <a:rPr lang="uk-UA" dirty="0" smtClean="0"/>
              <a:t>та устаткування. Ці </a:t>
            </a:r>
          </a:p>
          <a:p>
            <a:pPr>
              <a:spcBef>
                <a:spcPts val="0"/>
              </a:spcBef>
              <a:buNone/>
            </a:pPr>
            <a:r>
              <a:rPr lang="uk-UA" dirty="0" smtClean="0"/>
              <a:t>приклади робіт не </a:t>
            </a:r>
          </a:p>
          <a:p>
            <a:pPr>
              <a:spcBef>
                <a:spcPts val="0"/>
              </a:spcBef>
              <a:buNone/>
            </a:pPr>
            <a:r>
              <a:rPr lang="uk-UA" dirty="0" smtClean="0"/>
              <a:t>передбачають повний </a:t>
            </a:r>
          </a:p>
          <a:p>
            <a:pPr>
              <a:spcBef>
                <a:spcPts val="0"/>
              </a:spcBef>
              <a:buNone/>
            </a:pPr>
            <a:r>
              <a:rPr lang="uk-UA" dirty="0" smtClean="0"/>
              <a:t>перелік усіх робіт, що</a:t>
            </a:r>
          </a:p>
          <a:p>
            <a:pPr>
              <a:spcBef>
                <a:spcPts val="0"/>
              </a:spcBef>
              <a:buNone/>
            </a:pPr>
            <a:r>
              <a:rPr lang="uk-UA" dirty="0" smtClean="0"/>
              <a:t>мають місце в кожній</a:t>
            </a:r>
          </a:p>
          <a:p>
            <a:pPr>
              <a:spcBef>
                <a:spcPts val="0"/>
              </a:spcBef>
              <a:buNone/>
            </a:pPr>
            <a:r>
              <a:rPr lang="uk-UA" dirty="0" smtClean="0"/>
              <a:t>галузі. Розряди </a:t>
            </a:r>
          </a:p>
          <a:p>
            <a:pPr>
              <a:spcBef>
                <a:spcPts val="0"/>
              </a:spcBef>
              <a:buNone/>
            </a:pPr>
            <a:r>
              <a:rPr lang="uk-UA" dirty="0" smtClean="0"/>
              <a:t>виконуваних робітником </a:t>
            </a:r>
          </a:p>
          <a:p>
            <a:pPr>
              <a:spcBef>
                <a:spcPts val="0"/>
              </a:spcBef>
              <a:buNone/>
            </a:pPr>
            <a:r>
              <a:rPr lang="uk-UA" dirty="0" smtClean="0"/>
              <a:t>робіт установлено за їх </a:t>
            </a:r>
          </a:p>
          <a:p>
            <a:pPr>
              <a:spcBef>
                <a:spcPts val="0"/>
              </a:spcBef>
              <a:buNone/>
            </a:pPr>
            <a:r>
              <a:rPr lang="uk-UA" dirty="0" smtClean="0"/>
              <a:t>складністю без урахування </a:t>
            </a:r>
          </a:p>
          <a:p>
            <a:pPr>
              <a:spcBef>
                <a:spcPts val="0"/>
              </a:spcBef>
              <a:buNone/>
            </a:pPr>
            <a:r>
              <a:rPr lang="uk-UA" dirty="0" smtClean="0"/>
              <a:t>умов праці. </a:t>
            </a:r>
          </a:p>
          <a:p>
            <a:pPr>
              <a:spcBef>
                <a:spcPts val="0"/>
              </a:spcBef>
              <a:buNone/>
            </a:pPr>
            <a:r>
              <a:rPr lang="uk-UA" dirty="0" smtClean="0"/>
              <a:t> </a:t>
            </a:r>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Содержимое 3"/>
          <p:cNvSpPr>
            <a:spLocks noGrp="1"/>
          </p:cNvSpPr>
          <p:nvPr>
            <p:ph sz="half" idx="1"/>
          </p:nvPr>
        </p:nvSpPr>
        <p:spPr>
          <a:xfrm>
            <a:off x="500034" y="642918"/>
            <a:ext cx="7967690" cy="5526107"/>
          </a:xfrm>
        </p:spPr>
        <p:txBody>
          <a:bodyPr>
            <a:normAutofit fontScale="92500" lnSpcReduction="10000"/>
          </a:bodyPr>
          <a:lstStyle/>
          <a:p>
            <a:pPr>
              <a:buNone/>
            </a:pPr>
            <a:r>
              <a:rPr lang="uk-UA" dirty="0" smtClean="0"/>
              <a:t>		У правому куті першої сторінки посадової інструкції розташовується слово "Затверджено", підпис керівника про її затвердження, вказана посада, ініціали та прізвище керівника, а також дата затвердження. </a:t>
            </a:r>
          </a:p>
          <a:p>
            <a:pPr>
              <a:buNone/>
            </a:pPr>
            <a:endParaRPr lang="uk-UA" dirty="0" smtClean="0"/>
          </a:p>
          <a:p>
            <a:pPr>
              <a:buNone/>
            </a:pPr>
            <a:r>
              <a:rPr lang="uk-UA" dirty="0" smtClean="0"/>
              <a:t>					</a:t>
            </a:r>
            <a:r>
              <a:rPr lang="uk-UA" b="1" dirty="0" smtClean="0"/>
              <a:t>Затверджено</a:t>
            </a:r>
            <a:endParaRPr lang="uk-UA" dirty="0" smtClean="0"/>
          </a:p>
          <a:p>
            <a:pPr>
              <a:buNone/>
            </a:pPr>
            <a:r>
              <a:rPr lang="uk-UA" dirty="0" smtClean="0"/>
              <a:t>					Наказ від 01.09.2014 № 211</a:t>
            </a:r>
          </a:p>
          <a:p>
            <a:pPr>
              <a:buNone/>
            </a:pPr>
            <a:r>
              <a:rPr lang="uk-UA" dirty="0" smtClean="0"/>
              <a:t>                                           	Директор                 Т.П. Іванова</a:t>
            </a:r>
          </a:p>
          <a:p>
            <a:pPr>
              <a:buNone/>
            </a:pPr>
            <a:r>
              <a:rPr lang="uk-UA" b="1" dirty="0" smtClean="0"/>
              <a:t>				</a:t>
            </a:r>
          </a:p>
          <a:p>
            <a:pPr>
              <a:buNone/>
            </a:pPr>
            <a:r>
              <a:rPr lang="uk-UA" b="1" dirty="0" smtClean="0"/>
              <a:t>АБО</a:t>
            </a:r>
            <a:endParaRPr lang="uk-UA" dirty="0" smtClean="0"/>
          </a:p>
          <a:p>
            <a:pPr>
              <a:buNone/>
            </a:pPr>
            <a:r>
              <a:rPr lang="uk-UA" dirty="0" smtClean="0"/>
              <a:t>					</a:t>
            </a:r>
          </a:p>
          <a:p>
            <a:pPr>
              <a:buNone/>
            </a:pPr>
            <a:r>
              <a:rPr lang="uk-UA" b="1" dirty="0" smtClean="0"/>
              <a:t>					Затверджую							</a:t>
            </a:r>
            <a:r>
              <a:rPr lang="uk-UA" dirty="0" smtClean="0"/>
              <a:t>Директор                 Т.П. Іванова</a:t>
            </a:r>
          </a:p>
          <a:p>
            <a:pPr>
              <a:buNone/>
            </a:pPr>
            <a:r>
              <a:rPr lang="uk-UA" dirty="0" smtClean="0"/>
              <a:t>                                              “</a:t>
            </a:r>
            <a:r>
              <a:rPr lang="uk-UA" u="sng" dirty="0" smtClean="0"/>
              <a:t>01</a:t>
            </a:r>
            <a:r>
              <a:rPr lang="uk-UA" dirty="0" smtClean="0"/>
              <a:t>”   </a:t>
            </a:r>
            <a:r>
              <a:rPr lang="uk-UA" u="sng" dirty="0" smtClean="0"/>
              <a:t>вересня</a:t>
            </a:r>
            <a:r>
              <a:rPr lang="uk-UA" dirty="0" smtClean="0"/>
              <a:t>  2014 року</a:t>
            </a:r>
          </a:p>
          <a:p>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solidFill>
                  <a:schemeClr val="tx1"/>
                </a:solidFill>
                <a:latin typeface="+mn-lt"/>
              </a:rPr>
              <a:t>ЗАГОЛОВОК </a:t>
            </a:r>
            <a:br>
              <a:rPr lang="uk-UA" sz="3200" dirty="0" smtClean="0">
                <a:solidFill>
                  <a:schemeClr val="tx1"/>
                </a:solidFill>
                <a:latin typeface="+mn-lt"/>
              </a:rPr>
            </a:br>
            <a:r>
              <a:rPr lang="uk-UA" sz="3200" dirty="0" smtClean="0">
                <a:solidFill>
                  <a:schemeClr val="tx1"/>
                </a:solidFill>
                <a:latin typeface="+mn-lt"/>
              </a:rPr>
              <a:t>ПОСАДОВОЇ ІНСТРУКЦІЇ</a:t>
            </a:r>
            <a:endParaRPr lang="uk-UA" sz="3200" dirty="0">
              <a:solidFill>
                <a:schemeClr val="tx1"/>
              </a:solidFill>
              <a:latin typeface="+mn-lt"/>
            </a:endParaRPr>
          </a:p>
        </p:txBody>
      </p:sp>
      <p:sp>
        <p:nvSpPr>
          <p:cNvPr id="5" name="Содержимое 3"/>
          <p:cNvSpPr>
            <a:spLocks noGrp="1"/>
          </p:cNvSpPr>
          <p:nvPr>
            <p:ph sz="half" idx="1"/>
          </p:nvPr>
        </p:nvSpPr>
        <p:spPr>
          <a:xfrm>
            <a:off x="457200" y="1714500"/>
            <a:ext cx="8258175" cy="4411663"/>
          </a:xfrm>
        </p:spPr>
        <p:txBody>
          <a:bodyPr>
            <a:normAutofit fontScale="77500" lnSpcReduction="20000"/>
          </a:bodyPr>
          <a:lstStyle/>
          <a:p>
            <a:pPr>
              <a:buNone/>
            </a:pPr>
            <a:r>
              <a:rPr lang="uk-UA" dirty="0" smtClean="0"/>
              <a:t>У заголовку посадової інструкції наводять:</a:t>
            </a:r>
          </a:p>
          <a:p>
            <a:r>
              <a:rPr lang="uk-UA" b="1" dirty="0" smtClean="0"/>
              <a:t>Найменування підприємства. </a:t>
            </a:r>
            <a:r>
              <a:rPr lang="uk-UA" dirty="0" smtClean="0"/>
              <a:t>Найменування має відповідати найменуванню, зазначеному в засновницьких документах підприємства. При цьому не допускається довільне скорочення найменування </a:t>
            </a:r>
            <a:r>
              <a:rPr lang="uk-UA" sz="2400" dirty="0" smtClean="0"/>
              <a:t>–</a:t>
            </a:r>
            <a:r>
              <a:rPr lang="uk-UA" dirty="0" smtClean="0"/>
              <a:t> слід користуватися скороченням, зафіксованим у статутних документах.</a:t>
            </a:r>
          </a:p>
          <a:p>
            <a:endParaRPr lang="uk-UA" sz="1100" dirty="0" smtClean="0"/>
          </a:p>
          <a:p>
            <a:r>
              <a:rPr lang="uk-UA" b="1" dirty="0" smtClean="0"/>
              <a:t>Повне найменування посади</a:t>
            </a:r>
            <a:r>
              <a:rPr lang="uk-UA" dirty="0" smtClean="0"/>
              <a:t> в </a:t>
            </a:r>
            <a:r>
              <a:rPr lang="uk-UA" b="1" i="1" dirty="0" smtClean="0"/>
              <a:t>родовому</a:t>
            </a:r>
            <a:r>
              <a:rPr lang="uk-UA" dirty="0" smtClean="0"/>
              <a:t> відмінку (повинна відповідати професійній назві роботи, передбаченій Класифікатором професій </a:t>
            </a:r>
            <a:r>
              <a:rPr lang="uk-UA" dirty="0" err="1" smtClean="0"/>
              <a:t>ДК</a:t>
            </a:r>
            <a:r>
              <a:rPr lang="uk-UA" dirty="0" smtClean="0"/>
              <a:t> 003: 2010, зі змінами та доповненнями). Прізвище, ім'я та по батькові працівника в заголовку посади не вказують.</a:t>
            </a:r>
          </a:p>
          <a:p>
            <a:endParaRPr lang="uk-UA" sz="1100" dirty="0" smtClean="0"/>
          </a:p>
          <a:p>
            <a:r>
              <a:rPr lang="uk-UA" b="1" dirty="0" smtClean="0"/>
              <a:t> Повне найменування структурного підрозділу</a:t>
            </a:r>
            <a:r>
              <a:rPr lang="uk-UA" dirty="0" smtClean="0"/>
              <a:t>.  Назва структурного підрозділу має відповідати назві, закріпленій у статуті підприємства чи в окремо затвердженому документі, що представляє структуру підприємства.</a:t>
            </a:r>
          </a:p>
          <a:p>
            <a:endParaRPr lang="uk-UA" sz="1100" dirty="0" smtClean="0"/>
          </a:p>
          <a:p>
            <a:r>
              <a:rPr lang="uk-UA" b="1" dirty="0" smtClean="0"/>
              <a:t>Дату документа</a:t>
            </a:r>
            <a:r>
              <a:rPr lang="uk-UA" dirty="0" smtClean="0"/>
              <a:t>. Датою посадової інструкції є дата її затвердження.</a:t>
            </a:r>
          </a:p>
          <a:p>
            <a:pPr>
              <a:buNone/>
            </a:pPr>
            <a:endParaRPr lang="uk-UA" dirty="0" smtClean="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571481"/>
            <a:ext cx="8115328" cy="5554684"/>
          </a:xfrm>
        </p:spPr>
        <p:txBody>
          <a:bodyPr>
            <a:normAutofit fontScale="25000" lnSpcReduction="20000"/>
          </a:bodyPr>
          <a:lstStyle/>
          <a:p>
            <a:r>
              <a:rPr lang="uk-UA" sz="6400" b="1" dirty="0" smtClean="0"/>
              <a:t>Засвідчення посадової інструкції здійснюється шляхом її підписання, затвердження та проставляння печатки. Такі документи підписуються посадовими особами згідно з їх компетенцією, визначеною правовстановлюючими документами.</a:t>
            </a:r>
          </a:p>
          <a:p>
            <a:pPr>
              <a:buNone/>
            </a:pPr>
            <a:endParaRPr lang="uk-UA" sz="6400" b="1" dirty="0" smtClean="0"/>
          </a:p>
          <a:p>
            <a:r>
              <a:rPr lang="uk-UA" sz="6400" b="1" dirty="0" smtClean="0"/>
              <a:t>Підпис складається з найменування посади особи, яка підписала документ, особистого підпису, ініціалу(</a:t>
            </a:r>
            <a:r>
              <a:rPr lang="uk-UA" sz="6400" b="1" dirty="0" err="1" smtClean="0"/>
              <a:t>ів</a:t>
            </a:r>
            <a:r>
              <a:rPr lang="uk-UA" sz="6400" b="1" dirty="0" smtClean="0"/>
              <a:t>) та прізвища. Розшифрування підпису в дужки не береться. Крім того, проставляється дата підписання документа.</a:t>
            </a:r>
          </a:p>
          <a:p>
            <a:endParaRPr lang="uk-UA" sz="6400" b="1" dirty="0" smtClean="0"/>
          </a:p>
          <a:p>
            <a:r>
              <a:rPr lang="uk-UA" sz="6400" b="1" dirty="0" smtClean="0"/>
              <a:t>При підписанні документа кількома особами їх підписи розташовують одну під одною в послідовності, що відповідає посаді. </a:t>
            </a:r>
          </a:p>
          <a:p>
            <a:pPr>
              <a:buNone/>
            </a:pPr>
            <a:endParaRPr lang="uk-UA" sz="6400" b="1" dirty="0" smtClean="0"/>
          </a:p>
          <a:p>
            <a:r>
              <a:rPr lang="uk-UA" sz="6400" b="1" dirty="0" smtClean="0"/>
              <a:t>Посадову інструкцію звичайно підписують:</a:t>
            </a:r>
          </a:p>
          <a:p>
            <a:pPr>
              <a:buNone/>
            </a:pPr>
            <a:r>
              <a:rPr lang="uk-UA" sz="6400" b="1" dirty="0" smtClean="0"/>
              <a:t>		- особа, яка її склала, або начальник структурного підрозділу, в якому 	працює укладач;</a:t>
            </a:r>
          </a:p>
          <a:p>
            <a:pPr>
              <a:buNone/>
            </a:pPr>
            <a:r>
              <a:rPr lang="uk-UA" sz="6400" b="1" dirty="0" smtClean="0"/>
              <a:t>		-  особа, яка візує посадову інструкцію;</a:t>
            </a:r>
          </a:p>
          <a:p>
            <a:pPr>
              <a:buNone/>
            </a:pPr>
            <a:r>
              <a:rPr lang="uk-UA" sz="6400" b="1" dirty="0" smtClean="0"/>
              <a:t>		-  працівник, який обіймає чи приймається на посаду, стосовно якої 	складено посадову інструкцію.</a:t>
            </a:r>
          </a:p>
          <a:p>
            <a:pPr>
              <a:buNone/>
            </a:pPr>
            <a:r>
              <a:rPr lang="uk-UA" sz="6400" b="1" dirty="0" smtClean="0"/>
              <a:t> </a:t>
            </a:r>
          </a:p>
          <a:p>
            <a:r>
              <a:rPr lang="uk-UA" sz="6400" b="1" dirty="0" smtClean="0"/>
              <a:t>В останньому випадку підпис працівника (так звана віза ознайомлення) є письмовим підтвердженням факту доведення до його відома положень посадової інструкції та його згоди керуватися нею при виконанні своїх обов'язків. Віза ознайомлення включає підпис працівника, його розшифровку та дату ознайомлення. Їй має передувати запис: «З посадовою інструкцією ознайомлений» або слово «ОЗНАЙОМЛЕНИЙ» (без лапок і двокрапки).</a:t>
            </a:r>
          </a:p>
          <a:p>
            <a:endParaRPr lang="uk-UA" sz="5000"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57158" y="285728"/>
            <a:ext cx="8643998" cy="6215106"/>
          </a:xfrm>
        </p:spPr>
        <p:txBody>
          <a:bodyPr>
            <a:noAutofit/>
          </a:bodyPr>
          <a:lstStyle/>
          <a:p>
            <a:r>
              <a:rPr lang="uk-UA" sz="1800" b="1" dirty="0" smtClean="0"/>
              <a:t>Усі посадові інструкції, що розробляються на підприємствах, в установах, організаціях, повинні бути взаємопов'язаними, аби не допускати дублювання в роботі працівників. </a:t>
            </a:r>
          </a:p>
          <a:p>
            <a:r>
              <a:rPr lang="uk-UA" sz="1800" b="1" dirty="0" smtClean="0"/>
              <a:t>Посадові інструкції після їх затвердження керівником підприємства, організації, установи або за дорученням його заступниками доводяться до працівника під розписку. </a:t>
            </a:r>
          </a:p>
          <a:p>
            <a:r>
              <a:rPr lang="uk-UA" sz="1800" b="1" dirty="0" smtClean="0"/>
              <a:t>До посадових інструкцій може бути внесено зміни, доповнення лише на підставі наказу керівника підприємства, установи, організації за згодою працівника. </a:t>
            </a:r>
          </a:p>
          <a:p>
            <a:r>
              <a:rPr lang="uk-UA" sz="1800" b="1" dirty="0" smtClean="0"/>
              <a:t>Наказ про внесення змін, доповнень до посадової інструкції видається:</a:t>
            </a:r>
          </a:p>
          <a:p>
            <a:pPr>
              <a:buNone/>
            </a:pPr>
            <a:r>
              <a:rPr lang="uk-UA" sz="1800" b="1" dirty="0" smtClean="0"/>
              <a:t>		- у разі перерозподілу обов'язків між працівниками у зв'язку зі скороченням чисельності, раціональним розподілом праці;</a:t>
            </a:r>
          </a:p>
          <a:p>
            <a:pPr>
              <a:buNone/>
            </a:pPr>
            <a:r>
              <a:rPr lang="uk-UA" sz="1800" b="1" dirty="0" smtClean="0"/>
              <a:t>		- у разі зміни назви підприємства, установи, організації, їх структурного підрозділу або посади.</a:t>
            </a:r>
          </a:p>
          <a:p>
            <a:pPr>
              <a:buNone/>
            </a:pPr>
            <a:r>
              <a:rPr lang="uk-UA" sz="1800" b="1" dirty="0" smtClean="0"/>
              <a:t>		</a:t>
            </a:r>
          </a:p>
          <a:p>
            <a:pPr>
              <a:lnSpc>
                <a:spcPct val="80000"/>
              </a:lnSpc>
              <a:spcBef>
                <a:spcPts val="0"/>
              </a:spcBef>
              <a:buNone/>
            </a:pPr>
            <a:r>
              <a:rPr lang="uk-UA" sz="1800" b="1" dirty="0" smtClean="0"/>
              <a:t>	На практиці може виникнути потреба в унесенні деяких поправок до тексту</a:t>
            </a:r>
          </a:p>
          <a:p>
            <a:pPr>
              <a:lnSpc>
                <a:spcPct val="80000"/>
              </a:lnSpc>
              <a:spcBef>
                <a:spcPts val="0"/>
              </a:spcBef>
              <a:buNone/>
            </a:pPr>
            <a:r>
              <a:rPr lang="uk-UA" sz="1800" b="1" dirty="0" smtClean="0"/>
              <a:t>посадової інструкції. Це може бути пов'язано з виявленими незначними </a:t>
            </a:r>
          </a:p>
          <a:p>
            <a:pPr>
              <a:lnSpc>
                <a:spcPct val="80000"/>
              </a:lnSpc>
              <a:spcBef>
                <a:spcPts val="0"/>
              </a:spcBef>
              <a:buNone/>
            </a:pPr>
            <a:r>
              <a:rPr lang="uk-UA" sz="1800" b="1" dirty="0" smtClean="0"/>
              <a:t>недоліками, наприклад: помилками в написанні, неправильним застосуванням </a:t>
            </a:r>
          </a:p>
          <a:p>
            <a:pPr>
              <a:lnSpc>
                <a:spcPct val="80000"/>
              </a:lnSpc>
              <a:spcBef>
                <a:spcPts val="0"/>
              </a:spcBef>
              <a:buNone/>
            </a:pPr>
            <a:r>
              <a:rPr lang="uk-UA" sz="1800" b="1" dirty="0" smtClean="0"/>
              <a:t>розділових знаків чи окремих елементів графічних зображень, формулювань, </a:t>
            </a:r>
          </a:p>
          <a:p>
            <a:pPr>
              <a:lnSpc>
                <a:spcPct val="80000"/>
              </a:lnSpc>
              <a:spcBef>
                <a:spcPts val="0"/>
              </a:spcBef>
              <a:buNone/>
            </a:pPr>
            <a:r>
              <a:rPr lang="uk-UA" sz="1800" b="1" dirty="0" smtClean="0"/>
              <a:t>що можуть вплинути на правильне розуміння тексту тощо, тобто поправка не </a:t>
            </a:r>
          </a:p>
          <a:p>
            <a:pPr>
              <a:lnSpc>
                <a:spcPct val="80000"/>
              </a:lnSpc>
              <a:spcBef>
                <a:spcPts val="0"/>
              </a:spcBef>
              <a:buNone/>
            </a:pPr>
            <a:r>
              <a:rPr lang="uk-UA" sz="1800" b="1" dirty="0" smtClean="0"/>
              <a:t>змінює положень документа. Така поправка вноситься розробником посадової </a:t>
            </a:r>
          </a:p>
          <a:p>
            <a:pPr>
              <a:lnSpc>
                <a:spcPct val="80000"/>
              </a:lnSpc>
              <a:spcBef>
                <a:spcPts val="0"/>
              </a:spcBef>
              <a:buNone/>
            </a:pPr>
            <a:r>
              <a:rPr lang="uk-UA" sz="1800" b="1" dirty="0" smtClean="0"/>
              <a:t>інструкції без затвердження керівником.</a:t>
            </a:r>
          </a:p>
          <a:p>
            <a:pPr>
              <a:buNone/>
            </a:pPr>
            <a:endParaRPr lang="uk-UA" sz="1800" b="1" dirty="0" smtClean="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Визначення</a:t>
            </a:r>
            <a:endParaRPr lang="uk-UA" dirty="0">
              <a:solidFill>
                <a:schemeClr val="tx1"/>
              </a:solidFill>
            </a:endParaRPr>
          </a:p>
        </p:txBody>
      </p:sp>
      <p:sp>
        <p:nvSpPr>
          <p:cNvPr id="3" name="Содержимое 2"/>
          <p:cNvSpPr>
            <a:spLocks noGrp="1"/>
          </p:cNvSpPr>
          <p:nvPr>
            <p:ph idx="1"/>
          </p:nvPr>
        </p:nvSpPr>
        <p:spPr>
          <a:xfrm>
            <a:off x="428596" y="1928802"/>
            <a:ext cx="8358246" cy="4380558"/>
          </a:xfrm>
        </p:spPr>
        <p:txBody>
          <a:bodyPr>
            <a:normAutofit fontScale="85000" lnSpcReduction="10000"/>
          </a:bodyPr>
          <a:lstStyle/>
          <a:p>
            <a:pPr>
              <a:buNone/>
            </a:pPr>
            <a:r>
              <a:rPr lang="uk-UA" sz="3300" b="1" i="1" dirty="0" smtClean="0"/>
              <a:t>Посадова (робоча) інструкція </a:t>
            </a:r>
            <a:r>
              <a:rPr lang="uk-UA" b="1" dirty="0" smtClean="0"/>
              <a:t>– це організаційно – </a:t>
            </a:r>
          </a:p>
          <a:p>
            <a:pPr>
              <a:buNone/>
            </a:pPr>
            <a:r>
              <a:rPr lang="uk-UA" b="1" dirty="0" smtClean="0"/>
              <a:t>правовий, </a:t>
            </a:r>
            <a:r>
              <a:rPr lang="uk-UA" b="1" dirty="0" err="1" smtClean="0"/>
              <a:t>обовۥязковий</a:t>
            </a:r>
            <a:r>
              <a:rPr lang="uk-UA" b="1" dirty="0" smtClean="0"/>
              <a:t> кадровий документ, який </a:t>
            </a:r>
          </a:p>
          <a:p>
            <a:pPr>
              <a:buNone/>
            </a:pPr>
            <a:r>
              <a:rPr lang="uk-UA" b="1" dirty="0" smtClean="0"/>
              <a:t>визначає організаційно-правове становище, основні </a:t>
            </a:r>
          </a:p>
          <a:p>
            <a:pPr>
              <a:buNone/>
            </a:pPr>
            <a:r>
              <a:rPr lang="uk-UA" b="1" dirty="0" smtClean="0"/>
              <a:t>функції, права та обов'язки працівника у структурному </a:t>
            </a:r>
          </a:p>
          <a:p>
            <a:pPr>
              <a:buNone/>
            </a:pPr>
            <a:r>
              <a:rPr lang="uk-UA" b="1" dirty="0" smtClean="0"/>
              <a:t>підрозділі і забезпечує умови для його ефективної праці </a:t>
            </a:r>
          </a:p>
          <a:p>
            <a:pPr>
              <a:buNone/>
            </a:pPr>
            <a:r>
              <a:rPr lang="uk-UA" b="1" dirty="0" smtClean="0"/>
              <a:t>під час здійснення ним діяльності на визначеній посаді </a:t>
            </a:r>
          </a:p>
          <a:p>
            <a:pPr>
              <a:buNone/>
            </a:pPr>
            <a:r>
              <a:rPr lang="uk-UA" b="1" dirty="0" smtClean="0"/>
              <a:t>та дає можливість підвищити відповідальність </a:t>
            </a:r>
          </a:p>
          <a:p>
            <a:pPr>
              <a:buNone/>
            </a:pPr>
            <a:r>
              <a:rPr lang="uk-UA" b="1" dirty="0" smtClean="0"/>
              <a:t>працівника, а також відносини працівника і роботодавця</a:t>
            </a:r>
          </a:p>
          <a:p>
            <a:pPr>
              <a:buNone/>
            </a:pPr>
            <a:r>
              <a:rPr lang="uk-UA" b="1" dirty="0" smtClean="0"/>
              <a:t>з виробничих і соціально-трудових питань.</a:t>
            </a:r>
            <a:br>
              <a:rPr lang="uk-UA" b="1" dirty="0" smtClean="0"/>
            </a:br>
            <a:endParaRPr lang="uk-UA" b="1"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Ст. 32 КЗпП України</a:t>
            </a:r>
            <a:endParaRPr lang="uk-UA" dirty="0"/>
          </a:p>
        </p:txBody>
      </p:sp>
      <p:sp>
        <p:nvSpPr>
          <p:cNvPr id="3" name="Содержимое 2"/>
          <p:cNvSpPr>
            <a:spLocks noGrp="1"/>
          </p:cNvSpPr>
          <p:nvPr>
            <p:ph sz="half" idx="1"/>
          </p:nvPr>
        </p:nvSpPr>
        <p:spPr>
          <a:xfrm>
            <a:off x="457200" y="1500175"/>
            <a:ext cx="8043890" cy="4625990"/>
          </a:xfrm>
        </p:spPr>
        <p:txBody>
          <a:bodyPr>
            <a:normAutofit/>
          </a:bodyPr>
          <a:lstStyle/>
          <a:p>
            <a:pPr>
              <a:buNone/>
            </a:pPr>
            <a:r>
              <a:rPr lang="uk-UA" sz="2800" b="1" i="1" dirty="0" smtClean="0"/>
              <a:t>		</a:t>
            </a:r>
          </a:p>
          <a:p>
            <a:pPr>
              <a:buNone/>
            </a:pPr>
            <a:r>
              <a:rPr lang="uk-UA" sz="2800" b="1" i="1" dirty="0" smtClean="0"/>
              <a:t>		</a:t>
            </a:r>
            <a:r>
              <a:rPr lang="uk-UA" sz="2800" b="1" i="1" dirty="0" err="1" smtClean="0"/>
              <a:t>“Якщо</a:t>
            </a:r>
            <a:r>
              <a:rPr lang="uk-UA" sz="2800" b="1" i="1" dirty="0" smtClean="0"/>
              <a:t> зміни, що вносяться до посадових інструкцій, пов’язані зі зміною істотних умов праці (режиму роботи, найменування посади, категорії, суміщення професій тощо), то працівника необхідно повідомити про це не пізніше ніж за два </a:t>
            </a:r>
            <a:r>
              <a:rPr lang="uk-UA" sz="2800" b="1" i="1" dirty="0" err="1" smtClean="0"/>
              <a:t>місяці.”</a:t>
            </a:r>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500043"/>
            <a:ext cx="8043890" cy="5626122"/>
          </a:xfrm>
        </p:spPr>
        <p:txBody>
          <a:bodyPr>
            <a:normAutofit/>
          </a:bodyPr>
          <a:lstStyle/>
          <a:p>
            <a:pPr>
              <a:buNone/>
            </a:pPr>
            <a:r>
              <a:rPr lang="uk-UA" b="1" dirty="0" smtClean="0"/>
              <a:t>Закон України “ Про захист персональних даних ”</a:t>
            </a:r>
            <a:br>
              <a:rPr lang="uk-UA" b="1" dirty="0" smtClean="0"/>
            </a:br>
            <a:r>
              <a:rPr lang="uk-UA" dirty="0" smtClean="0"/>
              <a:t/>
            </a:r>
            <a:br>
              <a:rPr lang="uk-UA" dirty="0" smtClean="0"/>
            </a:br>
            <a:endParaRPr lang="uk-UA" dirty="0" smtClean="0"/>
          </a:p>
          <a:p>
            <a:pPr>
              <a:buNone/>
            </a:pPr>
            <a:endParaRPr lang="uk-UA" b="1" dirty="0" smtClean="0"/>
          </a:p>
          <a:p>
            <a:pPr>
              <a:buNone/>
            </a:pPr>
            <a:r>
              <a:rPr lang="uk-UA" b="1" dirty="0" smtClean="0"/>
              <a:t>Стаття10: ”…Працівники зобов'язані не допускати </a:t>
            </a:r>
          </a:p>
          <a:p>
            <a:pPr>
              <a:buNone/>
            </a:pPr>
            <a:r>
              <a:rPr lang="uk-UA" b="1" dirty="0" smtClean="0"/>
              <a:t>розголошення у будь-який спосіб персональних </a:t>
            </a:r>
          </a:p>
          <a:p>
            <a:pPr>
              <a:buNone/>
            </a:pPr>
            <a:r>
              <a:rPr lang="uk-UA" b="1" dirty="0" smtClean="0"/>
              <a:t>даних, які їм було довірено або які стали відомі у </a:t>
            </a:r>
          </a:p>
          <a:p>
            <a:pPr>
              <a:buNone/>
            </a:pPr>
            <a:r>
              <a:rPr lang="uk-UA" b="1" dirty="0" smtClean="0"/>
              <a:t>зв'язку із виконанням професійних обов'язків .“</a:t>
            </a:r>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smtClean="0">
                <a:solidFill>
                  <a:schemeClr val="tx1"/>
                </a:solidFill>
                <a:latin typeface="+mn-lt"/>
              </a:rPr>
              <a:t>ЗБЕРІГАННЯ </a:t>
            </a:r>
            <a:br>
              <a:rPr lang="uk-UA" sz="2800" dirty="0" smtClean="0">
                <a:solidFill>
                  <a:schemeClr val="tx1"/>
                </a:solidFill>
                <a:latin typeface="+mn-lt"/>
              </a:rPr>
            </a:br>
            <a:r>
              <a:rPr lang="uk-UA" sz="2800" dirty="0" smtClean="0">
                <a:solidFill>
                  <a:schemeClr val="tx1"/>
                </a:solidFill>
                <a:latin typeface="+mn-lt"/>
              </a:rPr>
              <a:t>ПОСАДОВИХ ІНСТРУКЦІЙ</a:t>
            </a:r>
            <a:endParaRPr lang="uk-UA" sz="2800" dirty="0">
              <a:solidFill>
                <a:schemeClr val="tx1"/>
              </a:solidFill>
              <a:latin typeface="+mn-lt"/>
            </a:endParaRPr>
          </a:p>
        </p:txBody>
      </p:sp>
      <p:sp>
        <p:nvSpPr>
          <p:cNvPr id="3" name="Содержимое 2"/>
          <p:cNvSpPr>
            <a:spLocks noGrp="1"/>
          </p:cNvSpPr>
          <p:nvPr>
            <p:ph sz="half" idx="1"/>
          </p:nvPr>
        </p:nvSpPr>
        <p:spPr>
          <a:xfrm>
            <a:off x="428596" y="1357298"/>
            <a:ext cx="8143932" cy="4768866"/>
          </a:xfrm>
        </p:spPr>
        <p:txBody>
          <a:bodyPr>
            <a:normAutofit fontScale="92500" lnSpcReduction="20000"/>
          </a:bodyPr>
          <a:lstStyle/>
          <a:p>
            <a:pPr>
              <a:buNone/>
            </a:pPr>
            <a:r>
              <a:rPr lang="uk-UA" dirty="0" smtClean="0"/>
              <a:t>		</a:t>
            </a:r>
            <a:r>
              <a:rPr lang="uk-UA" b="1" i="1" dirty="0" smtClean="0"/>
              <a:t>Посадові інструкції </a:t>
            </a:r>
            <a:r>
              <a:rPr lang="uk-UA" dirty="0" smtClean="0"/>
              <a:t>підлягають постійному зберіганню за місцем розробки, а на підприємствах та у структурних підрозділах, яким їх направлено для керівництва,–   протягом трьох років після заміни новими.</a:t>
            </a:r>
          </a:p>
          <a:p>
            <a:pPr>
              <a:buNone/>
            </a:pPr>
            <a:r>
              <a:rPr lang="uk-UA" dirty="0" smtClean="0"/>
              <a:t> 		</a:t>
            </a:r>
            <a:r>
              <a:rPr lang="uk-UA" b="1" i="1" dirty="0" smtClean="0"/>
              <a:t>Проекти посадових інструкцій</a:t>
            </a:r>
            <a:r>
              <a:rPr lang="uk-UA" dirty="0" smtClean="0"/>
              <a:t>, а також документи, що утворюються в процесі їх підготовки: </a:t>
            </a:r>
            <a:r>
              <a:rPr lang="uk-UA" b="1" i="1" dirty="0" smtClean="0"/>
              <a:t>довідки, висновки, доповідні записки </a:t>
            </a:r>
            <a:r>
              <a:rPr lang="uk-UA" dirty="0" smtClean="0"/>
              <a:t>тощо, – підлягають зберіганню протягом трьох років після затвердження, а після закінчення цього строку може бути знищено в установленому порядку.</a:t>
            </a:r>
          </a:p>
          <a:p>
            <a:pPr>
              <a:buNone/>
            </a:pPr>
            <a:endParaRPr lang="uk-UA" b="1" dirty="0" smtClean="0"/>
          </a:p>
          <a:p>
            <a:pPr>
              <a:lnSpc>
                <a:spcPct val="90000"/>
              </a:lnSpc>
              <a:spcBef>
                <a:spcPts val="0"/>
              </a:spcBef>
              <a:buNone/>
            </a:pPr>
            <a:r>
              <a:rPr lang="uk-UA" sz="2400" dirty="0" smtClean="0"/>
              <a:t>(Наказ Головного Архівного управління при Кабінеті Міністрів </a:t>
            </a:r>
          </a:p>
          <a:p>
            <a:pPr>
              <a:lnSpc>
                <a:spcPct val="90000"/>
              </a:lnSpc>
              <a:spcBef>
                <a:spcPts val="0"/>
              </a:spcBef>
              <a:buNone/>
            </a:pPr>
            <a:r>
              <a:rPr lang="uk-UA" sz="2400" dirty="0" smtClean="0"/>
              <a:t>України від 20.07.1998 № 41 </a:t>
            </a:r>
            <a:r>
              <a:rPr lang="uk-UA" sz="2400" i="1" dirty="0" err="1" smtClean="0"/>
              <a:t>“</a:t>
            </a:r>
            <a:r>
              <a:rPr lang="uk-UA" sz="2400" dirty="0" err="1" smtClean="0"/>
              <a:t>Про</a:t>
            </a:r>
            <a:r>
              <a:rPr lang="uk-UA" sz="2400" dirty="0" smtClean="0"/>
              <a:t> затвердження  Переліку</a:t>
            </a:r>
          </a:p>
          <a:p>
            <a:pPr>
              <a:lnSpc>
                <a:spcPct val="90000"/>
              </a:lnSpc>
              <a:spcBef>
                <a:spcPts val="0"/>
              </a:spcBef>
              <a:buNone/>
            </a:pPr>
            <a:r>
              <a:rPr lang="uk-UA" sz="2400" dirty="0" smtClean="0"/>
              <a:t>типових </a:t>
            </a:r>
            <a:r>
              <a:rPr lang="uk-UA" sz="2400" dirty="0" err="1" smtClean="0"/>
              <a:t>документів</a:t>
            </a:r>
            <a:r>
              <a:rPr lang="uk-UA" dirty="0" err="1" smtClean="0"/>
              <a:t>”</a:t>
            </a:r>
            <a:r>
              <a:rPr lang="uk-UA" dirty="0" smtClean="0"/>
              <a:t>)</a:t>
            </a:r>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smtClean="0">
                <a:solidFill>
                  <a:schemeClr val="tx1"/>
                </a:solidFill>
                <a:latin typeface="+mn-lt"/>
              </a:rPr>
              <a:t>КІЛЬКІСТЬ ПРИМІРНИКІВ</a:t>
            </a:r>
            <a:br>
              <a:rPr lang="uk-UA" sz="2800" dirty="0" smtClean="0">
                <a:solidFill>
                  <a:schemeClr val="tx1"/>
                </a:solidFill>
                <a:latin typeface="+mn-lt"/>
              </a:rPr>
            </a:br>
            <a:r>
              <a:rPr lang="uk-UA" sz="2800" dirty="0" smtClean="0">
                <a:solidFill>
                  <a:schemeClr val="tx1"/>
                </a:solidFill>
                <a:latin typeface="+mn-lt"/>
              </a:rPr>
              <a:t> ПОСАДОВОЇ ІНСТРУКЦІЇ</a:t>
            </a:r>
            <a:endParaRPr lang="uk-UA" sz="2800" dirty="0">
              <a:solidFill>
                <a:schemeClr val="tx1"/>
              </a:solidFill>
              <a:latin typeface="+mn-lt"/>
            </a:endParaRPr>
          </a:p>
        </p:txBody>
      </p:sp>
      <p:sp>
        <p:nvSpPr>
          <p:cNvPr id="3" name="Содержимое 2"/>
          <p:cNvSpPr>
            <a:spLocks noGrp="1"/>
          </p:cNvSpPr>
          <p:nvPr>
            <p:ph sz="half" idx="1"/>
          </p:nvPr>
        </p:nvSpPr>
        <p:spPr>
          <a:xfrm>
            <a:off x="428596" y="1643050"/>
            <a:ext cx="8286808" cy="4483114"/>
          </a:xfrm>
        </p:spPr>
        <p:txBody>
          <a:bodyPr>
            <a:normAutofit/>
          </a:bodyPr>
          <a:lstStyle/>
          <a:p>
            <a:pPr>
              <a:spcBef>
                <a:spcPts val="0"/>
              </a:spcBef>
              <a:buNone/>
            </a:pPr>
            <a:r>
              <a:rPr lang="uk-UA" sz="2800" dirty="0" smtClean="0"/>
              <a:t>		</a:t>
            </a:r>
            <a:r>
              <a:rPr lang="uk-UA" sz="2400" b="1" dirty="0" smtClean="0"/>
              <a:t>Посадові інструкції готуються у двох примірниках,</a:t>
            </a:r>
          </a:p>
          <a:p>
            <a:pPr>
              <a:spcBef>
                <a:spcPts val="0"/>
              </a:spcBef>
              <a:buNone/>
            </a:pPr>
            <a:r>
              <a:rPr lang="uk-UA" sz="2400" b="1" dirty="0" smtClean="0"/>
              <a:t>один з яких зберігається у секторі кадрової роботи</a:t>
            </a:r>
          </a:p>
          <a:p>
            <a:pPr>
              <a:spcBef>
                <a:spcPts val="0"/>
              </a:spcBef>
              <a:buNone/>
            </a:pPr>
            <a:r>
              <a:rPr lang="uk-UA" sz="2400" b="1" dirty="0" smtClean="0"/>
              <a:t>(оригінал), а другий – у начальників відповідних</a:t>
            </a:r>
          </a:p>
          <a:p>
            <a:pPr>
              <a:spcBef>
                <a:spcPts val="0"/>
              </a:spcBef>
              <a:buNone/>
            </a:pPr>
            <a:r>
              <a:rPr lang="uk-UA" sz="2400" b="1" dirty="0" smtClean="0"/>
              <a:t>структурних підрозділів (територіальних органів). </a:t>
            </a:r>
          </a:p>
          <a:p>
            <a:pPr>
              <a:spcBef>
                <a:spcPts val="0"/>
              </a:spcBef>
              <a:buNone/>
            </a:pPr>
            <a:endParaRPr lang="uk-UA" sz="2400" b="1" dirty="0" smtClean="0"/>
          </a:p>
          <a:p>
            <a:pPr>
              <a:spcBef>
                <a:spcPts val="0"/>
              </a:spcBef>
              <a:buNone/>
            </a:pPr>
            <a:r>
              <a:rPr lang="uk-UA" sz="2400" b="1" dirty="0" smtClean="0"/>
              <a:t>		Державному службовцю видається під розписку </a:t>
            </a:r>
          </a:p>
          <a:p>
            <a:pPr>
              <a:spcBef>
                <a:spcPts val="0"/>
              </a:spcBef>
              <a:buNone/>
            </a:pPr>
            <a:r>
              <a:rPr lang="uk-UA" sz="2400" b="1" dirty="0" smtClean="0"/>
              <a:t>копія посадової інструкції.</a:t>
            </a:r>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Содержимое 2"/>
          <p:cNvSpPr>
            <a:spLocks noGrp="1"/>
          </p:cNvSpPr>
          <p:nvPr>
            <p:ph sz="half" idx="2"/>
          </p:nvPr>
        </p:nvSpPr>
        <p:spPr>
          <a:xfrm>
            <a:off x="500063" y="1571625"/>
            <a:ext cx="8186737" cy="4554538"/>
          </a:xfrm>
        </p:spPr>
        <p:txBody>
          <a:bodyPr/>
          <a:lstStyle/>
          <a:p>
            <a:pPr>
              <a:buNone/>
            </a:pPr>
            <a:r>
              <a:rPr lang="uk-UA" sz="3200" b="1" i="1" dirty="0" smtClean="0"/>
              <a:t>		Не потрібно шукати типові посадові</a:t>
            </a:r>
          </a:p>
          <a:p>
            <a:pPr>
              <a:buNone/>
            </a:pPr>
            <a:r>
              <a:rPr lang="uk-UA" sz="3200" b="1" i="1" dirty="0" smtClean="0"/>
              <a:t>інструкції</a:t>
            </a:r>
            <a:r>
              <a:rPr lang="uk-UA" sz="3200" b="1" dirty="0" smtClean="0"/>
              <a:t>, оскільки на державному рівні </a:t>
            </a:r>
          </a:p>
          <a:p>
            <a:pPr>
              <a:buNone/>
            </a:pPr>
            <a:r>
              <a:rPr lang="uk-UA" sz="3200" b="1" dirty="0" smtClean="0"/>
              <a:t>такі документи не розробляються. </a:t>
            </a:r>
            <a:endParaRPr lang="uk-UA" sz="3200" dirty="0" smtClean="0"/>
          </a:p>
          <a:p>
            <a:endParaRPr lang="uk-UA" sz="3200"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642918"/>
            <a:ext cx="8229600" cy="1143000"/>
          </a:xfrm>
        </p:spPr>
        <p:txBody>
          <a:bodyPr/>
          <a:lstStyle/>
          <a:p>
            <a:r>
              <a:rPr lang="uk-UA" dirty="0" smtClean="0"/>
              <a:t>  </a:t>
            </a:r>
            <a:endParaRPr lang="uk-UA" dirty="0"/>
          </a:p>
        </p:txBody>
      </p:sp>
      <p:sp>
        <p:nvSpPr>
          <p:cNvPr id="3" name="Содержимое 2"/>
          <p:cNvSpPr>
            <a:spLocks noGrp="1"/>
          </p:cNvSpPr>
          <p:nvPr>
            <p:ph idx="1"/>
          </p:nvPr>
        </p:nvSpPr>
        <p:spPr>
          <a:xfrm>
            <a:off x="457200" y="714356"/>
            <a:ext cx="8229600" cy="5411807"/>
          </a:xfrm>
        </p:spPr>
        <p:txBody>
          <a:bodyPr>
            <a:normAutofit/>
          </a:bodyPr>
          <a:lstStyle/>
          <a:p>
            <a:pPr algn="ctr">
              <a:buNone/>
            </a:pPr>
            <a:r>
              <a:rPr lang="uk-UA" sz="9600" b="1" dirty="0" smtClean="0">
                <a:solidFill>
                  <a:schemeClr val="accent3">
                    <a:lumMod val="75000"/>
                  </a:schemeClr>
                </a:solidFill>
                <a:latin typeface="Bookman Old Style" pitchFamily="18" charset="0"/>
              </a:rPr>
              <a:t>ДЯКУЮ </a:t>
            </a:r>
          </a:p>
          <a:p>
            <a:pPr algn="ctr">
              <a:buNone/>
            </a:pPr>
            <a:r>
              <a:rPr lang="uk-UA" sz="9600" b="1" dirty="0" smtClean="0">
                <a:solidFill>
                  <a:schemeClr val="accent3">
                    <a:lumMod val="75000"/>
                  </a:schemeClr>
                </a:solidFill>
                <a:latin typeface="Bookman Old Style" pitchFamily="18" charset="0"/>
              </a:rPr>
              <a:t>ЗА УВАГУ</a:t>
            </a:r>
            <a:endParaRPr lang="uk-UA" sz="9600" b="1" dirty="0">
              <a:solidFill>
                <a:schemeClr val="accent3">
                  <a:lumMod val="75000"/>
                </a:schemeClr>
              </a:solidFill>
              <a:latin typeface="Bookman Old Style" pitchFamily="18" charset="0"/>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85728"/>
            <a:ext cx="7572428" cy="4357718"/>
          </a:xfrm>
        </p:spPr>
        <p:txBody>
          <a:bodyPr>
            <a:noAutofit/>
          </a:bodyPr>
          <a:lstStyle/>
          <a:p>
            <a:pPr algn="l"/>
            <a:r>
              <a:rPr lang="uk-UA" sz="2800" dirty="0" smtClean="0">
                <a:latin typeface="+mn-lt"/>
              </a:rPr>
              <a:t>	</a:t>
            </a:r>
            <a:r>
              <a:rPr lang="uk-UA" sz="2800" i="1" dirty="0" smtClean="0">
                <a:solidFill>
                  <a:schemeClr val="tx1"/>
                </a:solidFill>
                <a:latin typeface="+mn-lt"/>
              </a:rPr>
              <a:t>Посадова інструкція –</a:t>
            </a:r>
            <a:r>
              <a:rPr lang="uk-UA" sz="2800" dirty="0" smtClean="0">
                <a:solidFill>
                  <a:schemeClr val="tx1"/>
                </a:solidFill>
                <a:latin typeface="+mn-lt"/>
              </a:rPr>
              <a:t> це документ, що регламентує виробничий процес кожного працівника.</a:t>
            </a:r>
            <a:br>
              <a:rPr lang="uk-UA" sz="2800" dirty="0" smtClean="0">
                <a:solidFill>
                  <a:schemeClr val="tx1"/>
                </a:solidFill>
                <a:latin typeface="+mn-lt"/>
              </a:rPr>
            </a:br>
            <a:r>
              <a:rPr lang="uk-UA" sz="2800" dirty="0" smtClean="0">
                <a:solidFill>
                  <a:schemeClr val="tx1"/>
                </a:solidFill>
              </a:rPr>
              <a:t> 	</a:t>
            </a:r>
            <a:r>
              <a:rPr lang="uk-UA" sz="2800" i="1" dirty="0" smtClean="0">
                <a:solidFill>
                  <a:schemeClr val="tx1"/>
                </a:solidFill>
                <a:latin typeface="+mn-lt"/>
              </a:rPr>
              <a:t>Посадова інструкція</a:t>
            </a:r>
            <a:r>
              <a:rPr lang="uk-UA" sz="2800" dirty="0" smtClean="0">
                <a:solidFill>
                  <a:schemeClr val="tx1"/>
                </a:solidFill>
                <a:latin typeface="+mn-lt"/>
              </a:rPr>
              <a:t> </a:t>
            </a:r>
            <a:r>
              <a:rPr lang="uk-UA" sz="2800" dirty="0" smtClean="0">
                <a:solidFill>
                  <a:schemeClr val="tx1"/>
                </a:solidFill>
              </a:rPr>
              <a:t> – </a:t>
            </a:r>
            <a:r>
              <a:rPr lang="uk-UA" sz="2800" dirty="0" smtClean="0">
                <a:solidFill>
                  <a:schemeClr val="tx1"/>
                </a:solidFill>
                <a:latin typeface="+mn-lt"/>
              </a:rPr>
              <a:t> документ, що визначає організаційно-правове становище працівника в структурному підрозділі, що забезпечує умови для його ефективної праці.</a:t>
            </a:r>
            <a:br>
              <a:rPr lang="uk-UA" sz="2800" dirty="0" smtClean="0">
                <a:solidFill>
                  <a:schemeClr val="tx1"/>
                </a:solidFill>
                <a:latin typeface="+mn-lt"/>
              </a:rPr>
            </a:br>
            <a:r>
              <a:rPr lang="uk-UA" sz="2800" dirty="0" smtClean="0">
                <a:solidFill>
                  <a:schemeClr val="tx1"/>
                </a:solidFill>
              </a:rPr>
              <a:t> 	</a:t>
            </a:r>
            <a:r>
              <a:rPr lang="uk-UA" sz="2800" i="1" dirty="0" smtClean="0">
                <a:solidFill>
                  <a:schemeClr val="tx1"/>
                </a:solidFill>
                <a:latin typeface="+mn-lt"/>
              </a:rPr>
              <a:t>Посадова інструкція</a:t>
            </a:r>
            <a:r>
              <a:rPr lang="uk-UA" sz="2800" dirty="0" smtClean="0">
                <a:solidFill>
                  <a:schemeClr val="tx1"/>
                </a:solidFill>
                <a:latin typeface="+mn-lt"/>
              </a:rPr>
              <a:t> </a:t>
            </a:r>
            <a:r>
              <a:rPr lang="uk-UA" sz="2800" dirty="0" smtClean="0">
                <a:solidFill>
                  <a:schemeClr val="tx1"/>
                </a:solidFill>
              </a:rPr>
              <a:t> – </a:t>
            </a:r>
            <a:r>
              <a:rPr lang="uk-UA" sz="2800" dirty="0" smtClean="0">
                <a:solidFill>
                  <a:schemeClr val="tx1"/>
                </a:solidFill>
                <a:latin typeface="+mn-lt"/>
              </a:rPr>
              <a:t> це обов'язковий кадровий документ. </a:t>
            </a:r>
            <a:br>
              <a:rPr lang="uk-UA" sz="2800" dirty="0" smtClean="0">
                <a:solidFill>
                  <a:schemeClr val="tx1"/>
                </a:solidFill>
                <a:latin typeface="+mn-lt"/>
              </a:rPr>
            </a:br>
            <a:endParaRPr lang="uk-UA" sz="2800" dirty="0">
              <a:solidFill>
                <a:schemeClr val="tx1"/>
              </a:solidFill>
              <a:latin typeface="+mn-lt"/>
            </a:endParaRPr>
          </a:p>
        </p:txBody>
      </p:sp>
      <p:sp>
        <p:nvSpPr>
          <p:cNvPr id="3" name="Содержимое 2"/>
          <p:cNvSpPr>
            <a:spLocks noGrp="1"/>
          </p:cNvSpPr>
          <p:nvPr>
            <p:ph idx="1"/>
          </p:nvPr>
        </p:nvSpPr>
        <p:spPr>
          <a:xfrm>
            <a:off x="500034" y="4714884"/>
            <a:ext cx="8072494" cy="1643074"/>
          </a:xfrm>
        </p:spPr>
        <p:txBody>
          <a:bodyPr>
            <a:normAutofit/>
          </a:bodyPr>
          <a:lstStyle/>
          <a:p>
            <a:pPr>
              <a:spcBef>
                <a:spcPts val="0"/>
              </a:spcBef>
              <a:buNone/>
            </a:pPr>
            <a:r>
              <a:rPr lang="uk-UA" dirty="0" smtClean="0"/>
              <a:t>	Зазвичай включає короткий виклад основних</a:t>
            </a:r>
          </a:p>
          <a:p>
            <a:pPr>
              <a:spcBef>
                <a:spcPts val="0"/>
              </a:spcBef>
              <a:buNone/>
            </a:pPr>
            <a:r>
              <a:rPr lang="uk-UA" dirty="0" smtClean="0"/>
              <a:t>обов'язків, повноважень та необхідних навиків, що </a:t>
            </a:r>
          </a:p>
          <a:p>
            <a:pPr>
              <a:spcBef>
                <a:spcPts val="0"/>
              </a:spcBef>
              <a:buNone/>
            </a:pPr>
            <a:r>
              <a:rPr lang="uk-UA" dirty="0" smtClean="0"/>
              <a:t>відносяться до конкретної посади в організації.</a:t>
            </a:r>
          </a:p>
          <a:p>
            <a:pPr>
              <a:spcBef>
                <a:spcPts val="0"/>
              </a:spcBef>
              <a:buNone/>
            </a:pPr>
            <a:endParaRPr lang="uk-UA" dirty="0" smtClean="0"/>
          </a:p>
          <a:p>
            <a:pPr>
              <a:spcBef>
                <a:spcPts val="0"/>
              </a:spcBef>
              <a:buNone/>
            </a:pPr>
            <a:endParaRPr lang="uk-UA" dirty="0" smtClean="0"/>
          </a:p>
          <a:p>
            <a:pPr>
              <a:spcBef>
                <a:spcPts val="0"/>
              </a:spcBef>
              <a:buNone/>
            </a:pPr>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
            </a:r>
            <a:br>
              <a:rPr lang="uk-UA" dirty="0" smtClean="0"/>
            </a:br>
            <a:r>
              <a:rPr lang="uk-UA" sz="3600" dirty="0" smtClean="0">
                <a:solidFill>
                  <a:schemeClr val="tx1"/>
                </a:solidFill>
              </a:rPr>
              <a:t>ЗНАЧЕННЯ ПОСАДОВОЇ (робочої) ІНСТРУКЦІЇ</a:t>
            </a:r>
            <a:r>
              <a:rPr lang="uk-UA" dirty="0" smtClean="0"/>
              <a:t/>
            </a:r>
            <a:br>
              <a:rPr lang="uk-UA" dirty="0" smtClean="0"/>
            </a:br>
            <a:endParaRPr lang="uk-UA" dirty="0"/>
          </a:p>
        </p:txBody>
      </p:sp>
      <p:sp>
        <p:nvSpPr>
          <p:cNvPr id="3" name="Содержимое 2"/>
          <p:cNvSpPr>
            <a:spLocks noGrp="1"/>
          </p:cNvSpPr>
          <p:nvPr>
            <p:ph idx="1"/>
          </p:nvPr>
        </p:nvSpPr>
        <p:spPr>
          <a:xfrm>
            <a:off x="785786" y="1571612"/>
            <a:ext cx="7715304" cy="4737748"/>
          </a:xfrm>
        </p:spPr>
        <p:txBody>
          <a:bodyPr>
            <a:normAutofit lnSpcReduction="10000"/>
          </a:bodyPr>
          <a:lstStyle/>
          <a:p>
            <a:pPr lvl="0">
              <a:spcBef>
                <a:spcPts val="0"/>
              </a:spcBef>
            </a:pPr>
            <a:r>
              <a:rPr lang="uk-UA" b="1" dirty="0" smtClean="0"/>
              <a:t>визначає і закріплює конкретні </a:t>
            </a:r>
            <a:r>
              <a:rPr lang="uk-UA" b="1" i="1" dirty="0" smtClean="0"/>
              <a:t>завдання</a:t>
            </a:r>
            <a:r>
              <a:rPr lang="uk-UA" b="1" dirty="0" smtClean="0"/>
              <a:t> та </a:t>
            </a:r>
            <a:r>
              <a:rPr lang="uk-UA" b="1" i="1" dirty="0" smtClean="0"/>
              <a:t>обов’язки</a:t>
            </a:r>
            <a:r>
              <a:rPr lang="uk-UA" b="1" dirty="0" smtClean="0"/>
              <a:t> працівників, їх </a:t>
            </a:r>
            <a:r>
              <a:rPr lang="uk-UA" b="1" i="1" dirty="0" smtClean="0"/>
              <a:t>права</a:t>
            </a:r>
            <a:r>
              <a:rPr lang="uk-UA" b="1" dirty="0" smtClean="0"/>
              <a:t>, </a:t>
            </a:r>
            <a:r>
              <a:rPr lang="uk-UA" b="1" i="1" dirty="0" smtClean="0"/>
              <a:t>відповідальність</a:t>
            </a:r>
            <a:r>
              <a:rPr lang="uk-UA" b="1" dirty="0" smtClean="0"/>
              <a:t>;</a:t>
            </a:r>
          </a:p>
          <a:p>
            <a:pPr lvl="0">
              <a:spcBef>
                <a:spcPts val="0"/>
              </a:spcBef>
              <a:buNone/>
            </a:pPr>
            <a:endParaRPr lang="uk-UA" dirty="0" smtClean="0"/>
          </a:p>
          <a:p>
            <a:pPr lvl="0">
              <a:spcBef>
                <a:spcPts val="0"/>
              </a:spcBef>
            </a:pPr>
            <a:r>
              <a:rPr lang="uk-UA" b="1" dirty="0" smtClean="0"/>
              <a:t>виступає нормативною основою для застосування до працівника </a:t>
            </a:r>
            <a:r>
              <a:rPr lang="uk-UA" b="1" i="1" dirty="0" smtClean="0"/>
              <a:t>заходів впливу;</a:t>
            </a:r>
            <a:r>
              <a:rPr lang="uk-UA" b="1" dirty="0" smtClean="0"/>
              <a:t> </a:t>
            </a:r>
          </a:p>
          <a:p>
            <a:pPr lvl="0">
              <a:spcBef>
                <a:spcPts val="0"/>
              </a:spcBef>
              <a:buNone/>
            </a:pPr>
            <a:endParaRPr lang="uk-UA" dirty="0" smtClean="0"/>
          </a:p>
          <a:p>
            <a:pPr lvl="0" algn="just">
              <a:spcBef>
                <a:spcPts val="0"/>
              </a:spcBef>
            </a:pPr>
            <a:r>
              <a:rPr lang="uk-UA" b="1" dirty="0" smtClean="0"/>
              <a:t>інформує працівника, яких від нього </a:t>
            </a:r>
            <a:r>
              <a:rPr lang="uk-UA" b="1" i="1" dirty="0" smtClean="0"/>
              <a:t>дій очікують</a:t>
            </a:r>
            <a:r>
              <a:rPr lang="uk-UA" b="1" dirty="0" smtClean="0"/>
              <a:t>, за якими </a:t>
            </a:r>
            <a:r>
              <a:rPr lang="uk-UA" b="1" i="1" dirty="0" smtClean="0"/>
              <a:t>критеріями                        оцінюватимуть</a:t>
            </a:r>
            <a:r>
              <a:rPr lang="uk-UA" b="1" dirty="0" smtClean="0"/>
              <a:t> результати його праці, про орієнтири для </a:t>
            </a:r>
            <a:r>
              <a:rPr lang="uk-UA" b="1" i="1" dirty="0" smtClean="0"/>
              <a:t>підвищення рівня кваліфікації </a:t>
            </a:r>
            <a:r>
              <a:rPr lang="uk-UA" b="1" dirty="0" smtClean="0"/>
              <a:t>в </a:t>
            </a:r>
            <a:r>
              <a:rPr lang="uk-UA" b="1" spc="-20" dirty="0" smtClean="0"/>
              <a:t>межах своєї </a:t>
            </a:r>
            <a:r>
              <a:rPr lang="uk-UA" b="1" dirty="0" smtClean="0"/>
              <a:t>професії.</a:t>
            </a:r>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solidFill>
                  <a:schemeClr val="tx1"/>
                </a:solidFill>
                <a:latin typeface="+mn-lt"/>
              </a:rPr>
              <a:t>Нормативно-правова база</a:t>
            </a:r>
            <a:endParaRPr lang="uk-UA" sz="3200" dirty="0">
              <a:solidFill>
                <a:schemeClr val="tx1"/>
              </a:solidFill>
              <a:latin typeface="+mn-lt"/>
            </a:endParaRPr>
          </a:p>
        </p:txBody>
      </p:sp>
      <p:sp>
        <p:nvSpPr>
          <p:cNvPr id="3" name="Содержимое 2"/>
          <p:cNvSpPr>
            <a:spLocks noGrp="1"/>
          </p:cNvSpPr>
          <p:nvPr>
            <p:ph idx="1"/>
          </p:nvPr>
        </p:nvSpPr>
        <p:spPr>
          <a:xfrm>
            <a:off x="571472" y="1214422"/>
            <a:ext cx="8429684" cy="5094938"/>
          </a:xfrm>
        </p:spPr>
        <p:txBody>
          <a:bodyPr>
            <a:normAutofit fontScale="92500" lnSpcReduction="10000"/>
          </a:bodyPr>
          <a:lstStyle/>
          <a:p>
            <a:pPr>
              <a:spcBef>
                <a:spcPts val="0"/>
              </a:spcBef>
              <a:buNone/>
            </a:pPr>
            <a:r>
              <a:rPr lang="uk-UA" sz="2000" b="1" dirty="0" smtClean="0"/>
              <a:t>1. Довідник кваліфікаційних характеристик професій працівників.</a:t>
            </a:r>
          </a:p>
          <a:p>
            <a:pPr>
              <a:spcBef>
                <a:spcPts val="0"/>
              </a:spcBef>
              <a:buNone/>
            </a:pPr>
            <a:r>
              <a:rPr lang="uk-UA" sz="2000" b="1" dirty="0" smtClean="0"/>
              <a:t>Випуск 1. Професії працівників, які є загальними для всіх видів </a:t>
            </a:r>
          </a:p>
          <a:p>
            <a:pPr>
              <a:spcBef>
                <a:spcPts val="0"/>
              </a:spcBef>
              <a:buNone/>
            </a:pPr>
            <a:r>
              <a:rPr lang="uk-UA" sz="2000" b="1" dirty="0" smtClean="0"/>
              <a:t>економічної  діяльності. </a:t>
            </a:r>
            <a:r>
              <a:rPr lang="uk-UA" sz="2000" dirty="0" smtClean="0"/>
              <a:t>(</a:t>
            </a:r>
            <a:r>
              <a:rPr lang="uk-UA" sz="1800" dirty="0" smtClean="0"/>
              <a:t>Затверджений  наказом Міністерства праці та соціальної</a:t>
            </a:r>
          </a:p>
          <a:p>
            <a:pPr>
              <a:spcBef>
                <a:spcPts val="0"/>
              </a:spcBef>
              <a:buNone/>
            </a:pPr>
            <a:r>
              <a:rPr lang="uk-UA" sz="1800" dirty="0" smtClean="0"/>
              <a:t>політики  України від 29.12.2004  № 336,  із змінами і доповненнями, внесеними </a:t>
            </a:r>
          </a:p>
          <a:p>
            <a:pPr>
              <a:spcBef>
                <a:spcPts val="0"/>
              </a:spcBef>
              <a:buNone/>
            </a:pPr>
            <a:r>
              <a:rPr lang="uk-UA" sz="1800" dirty="0" smtClean="0"/>
              <a:t>наказом  Міністерства соціальної політики України від 25.09. 2013 № 621)</a:t>
            </a:r>
            <a:r>
              <a:rPr lang="uk-UA" sz="2000" dirty="0" smtClean="0"/>
              <a:t>.</a:t>
            </a:r>
          </a:p>
          <a:p>
            <a:pPr>
              <a:spcBef>
                <a:spcPts val="0"/>
              </a:spcBef>
              <a:buNone/>
            </a:pPr>
            <a:endParaRPr lang="uk-UA" sz="2000" dirty="0" smtClean="0"/>
          </a:p>
          <a:p>
            <a:pPr>
              <a:spcBef>
                <a:spcPts val="0"/>
              </a:spcBef>
              <a:buNone/>
            </a:pPr>
            <a:r>
              <a:rPr lang="ru-RU" sz="2000" b="1" dirty="0" smtClean="0"/>
              <a:t>2. «Про </a:t>
            </a:r>
            <a:r>
              <a:rPr lang="ru-RU" sz="2000" b="1" dirty="0" err="1" smtClean="0"/>
              <a:t>затвердження</a:t>
            </a:r>
            <a:r>
              <a:rPr lang="ru-RU" sz="2000" b="1" dirty="0" smtClean="0"/>
              <a:t> </a:t>
            </a:r>
            <a:r>
              <a:rPr lang="ru-RU" sz="2000" b="1" dirty="0" err="1" smtClean="0"/>
              <a:t>кваліфікаційних</a:t>
            </a:r>
            <a:r>
              <a:rPr lang="ru-RU" sz="2000" b="1" dirty="0" smtClean="0"/>
              <a:t> характеристик </a:t>
            </a:r>
            <a:r>
              <a:rPr lang="ru-RU" sz="2000" b="1" dirty="0" err="1" smtClean="0"/>
              <a:t>професій</a:t>
            </a:r>
            <a:r>
              <a:rPr lang="ru-RU" sz="2000" b="1" dirty="0" smtClean="0"/>
              <a:t> (посад) </a:t>
            </a:r>
          </a:p>
          <a:p>
            <a:pPr>
              <a:spcBef>
                <a:spcPts val="0"/>
              </a:spcBef>
              <a:buNone/>
            </a:pPr>
            <a:r>
              <a:rPr lang="ru-RU" sz="2000" b="1" dirty="0" err="1" smtClean="0"/>
              <a:t>педагогічних</a:t>
            </a:r>
            <a:r>
              <a:rPr lang="ru-RU" sz="2000" b="1" dirty="0" smtClean="0"/>
              <a:t> та </a:t>
            </a:r>
            <a:r>
              <a:rPr lang="ru-RU" sz="2000" b="1" dirty="0" err="1" smtClean="0"/>
              <a:t>науково-педагогічних</a:t>
            </a:r>
            <a:r>
              <a:rPr lang="ru-RU" sz="2000" b="1" dirty="0" smtClean="0"/>
              <a:t> </a:t>
            </a:r>
            <a:r>
              <a:rPr lang="ru-RU" sz="2000" b="1" dirty="0" err="1" smtClean="0"/>
              <a:t>працівників</a:t>
            </a:r>
            <a:r>
              <a:rPr lang="ru-RU" sz="2000" b="1" dirty="0" smtClean="0"/>
              <a:t> </a:t>
            </a:r>
            <a:r>
              <a:rPr lang="ru-RU" sz="2000" b="1" dirty="0" err="1" smtClean="0"/>
              <a:t>навчальних</a:t>
            </a:r>
            <a:r>
              <a:rPr lang="ru-RU" sz="2000" b="1" dirty="0" smtClean="0"/>
              <a:t> </a:t>
            </a:r>
          </a:p>
          <a:p>
            <a:pPr>
              <a:spcBef>
                <a:spcPts val="0"/>
              </a:spcBef>
              <a:buNone/>
            </a:pPr>
            <a:r>
              <a:rPr lang="ru-RU" sz="2000" b="1" dirty="0" err="1" smtClean="0"/>
              <a:t>закладів</a:t>
            </a:r>
            <a:r>
              <a:rPr lang="ru-RU" sz="2000" b="1" dirty="0" smtClean="0"/>
              <a:t>». </a:t>
            </a:r>
            <a:r>
              <a:rPr lang="ru-RU" sz="2000" dirty="0" smtClean="0"/>
              <a:t>(</a:t>
            </a:r>
            <a:r>
              <a:rPr lang="ru-RU" sz="1800" dirty="0" smtClean="0"/>
              <a:t>Наказ </a:t>
            </a:r>
            <a:r>
              <a:rPr lang="ru-RU" sz="1800" dirty="0" err="1" smtClean="0"/>
              <a:t>Міністерства</a:t>
            </a:r>
            <a:r>
              <a:rPr lang="ru-RU" sz="1800" dirty="0" smtClean="0"/>
              <a:t> </a:t>
            </a:r>
            <a:r>
              <a:rPr lang="ru-RU" sz="1800" dirty="0" err="1" smtClean="0"/>
              <a:t>освіти</a:t>
            </a:r>
            <a:r>
              <a:rPr lang="ru-RU" sz="1800" dirty="0" smtClean="0"/>
              <a:t> </a:t>
            </a:r>
            <a:r>
              <a:rPr lang="ru-RU" sz="1800" dirty="0" err="1" smtClean="0"/>
              <a:t>і</a:t>
            </a:r>
            <a:r>
              <a:rPr lang="ru-RU" sz="1800" dirty="0" smtClean="0"/>
              <a:t> науки </a:t>
            </a:r>
            <a:r>
              <a:rPr lang="ru-RU" sz="1800" dirty="0" err="1" smtClean="0"/>
              <a:t>України</a:t>
            </a:r>
            <a:r>
              <a:rPr lang="ru-RU" sz="1800" dirty="0" smtClean="0"/>
              <a:t> </a:t>
            </a:r>
            <a:r>
              <a:rPr lang="ru-RU" sz="1800" dirty="0" err="1" smtClean="0"/>
              <a:t>від</a:t>
            </a:r>
            <a:r>
              <a:rPr lang="ru-RU" sz="1800" dirty="0" smtClean="0"/>
              <a:t> 01.06.2013 № 665). </a:t>
            </a:r>
          </a:p>
          <a:p>
            <a:pPr>
              <a:spcBef>
                <a:spcPts val="0"/>
              </a:spcBef>
              <a:buNone/>
            </a:pPr>
            <a:endParaRPr lang="uk-UA" sz="2000" dirty="0" smtClean="0"/>
          </a:p>
          <a:p>
            <a:pPr>
              <a:spcBef>
                <a:spcPts val="0"/>
              </a:spcBef>
              <a:buNone/>
            </a:pPr>
            <a:r>
              <a:rPr lang="uk-UA" sz="2000" b="1" dirty="0" smtClean="0"/>
              <a:t>3. Класифікатор професій </a:t>
            </a:r>
            <a:r>
              <a:rPr lang="uk-UA" sz="2000" b="1" dirty="0" err="1" smtClean="0"/>
              <a:t>ДК</a:t>
            </a:r>
            <a:r>
              <a:rPr lang="uk-UA" sz="2000" b="1" dirty="0" smtClean="0"/>
              <a:t> 003:2010. </a:t>
            </a:r>
            <a:r>
              <a:rPr lang="uk-UA" sz="1800" dirty="0" smtClean="0"/>
              <a:t>(Затверджений  наказом </a:t>
            </a:r>
          </a:p>
          <a:p>
            <a:pPr>
              <a:spcBef>
                <a:spcPts val="0"/>
              </a:spcBef>
              <a:buNone/>
            </a:pPr>
            <a:r>
              <a:rPr lang="uk-UA" sz="1800" dirty="0" smtClean="0"/>
              <a:t>Держспоживстандарту України від 28.07.2010 № 327 (із змінами, затвердженими </a:t>
            </a:r>
          </a:p>
          <a:p>
            <a:pPr>
              <a:spcBef>
                <a:spcPts val="0"/>
              </a:spcBef>
              <a:buNone/>
            </a:pPr>
            <a:r>
              <a:rPr lang="uk-UA" sz="1800" dirty="0" smtClean="0"/>
              <a:t>наказом Міністерства економічного розвитку і торгівлі України від 16.08.2012 №</a:t>
            </a:r>
            <a:r>
              <a:rPr lang="en-US" sz="1800" dirty="0" smtClean="0"/>
              <a:t> 923</a:t>
            </a:r>
            <a:r>
              <a:rPr lang="uk-UA" sz="1800" dirty="0" smtClean="0"/>
              <a:t>).</a:t>
            </a:r>
            <a:r>
              <a:rPr lang="en-US" sz="1800" dirty="0" smtClean="0"/>
              <a:t> </a:t>
            </a:r>
            <a:r>
              <a:rPr lang="uk-UA" sz="2000" b="1" dirty="0" smtClean="0"/>
              <a:t/>
            </a:r>
            <a:br>
              <a:rPr lang="uk-UA" sz="2000" b="1" dirty="0" smtClean="0"/>
            </a:br>
            <a:endParaRPr lang="uk-UA" sz="2000" b="1" dirty="0" smtClean="0"/>
          </a:p>
          <a:p>
            <a:pPr lvl="0">
              <a:buNone/>
            </a:pPr>
            <a:r>
              <a:rPr lang="uk-UA" sz="2000" b="1" i="1" dirty="0" smtClean="0"/>
              <a:t>Локальні нормативні документи закладу:</a:t>
            </a:r>
            <a:endParaRPr lang="uk-UA" sz="2000" i="1" dirty="0" smtClean="0"/>
          </a:p>
          <a:p>
            <a:pPr lvl="0"/>
            <a:r>
              <a:rPr lang="uk-UA" sz="2000" b="1" i="1" dirty="0" smtClean="0"/>
              <a:t> Статут.</a:t>
            </a:r>
            <a:endParaRPr lang="uk-UA" sz="2000" dirty="0" smtClean="0"/>
          </a:p>
          <a:p>
            <a:pPr lvl="0"/>
            <a:r>
              <a:rPr lang="uk-UA" sz="2000" b="1" i="1" dirty="0" smtClean="0"/>
              <a:t> Колективний договір.</a:t>
            </a:r>
            <a:endParaRPr lang="uk-UA" sz="2000" dirty="0" smtClean="0"/>
          </a:p>
          <a:p>
            <a:pPr lvl="0"/>
            <a:r>
              <a:rPr lang="uk-UA" sz="2000" b="1" i="1" dirty="0" smtClean="0"/>
              <a:t> Правила внутрішнього трудового розпорядку</a:t>
            </a:r>
            <a:r>
              <a:rPr lang="uk-UA" sz="2000" b="1" dirty="0" smtClean="0"/>
              <a:t> .</a:t>
            </a:r>
            <a:endParaRPr lang="uk-UA" sz="2000" dirty="0" smtClean="0"/>
          </a:p>
          <a:p>
            <a:endParaRPr lang="uk-UA" sz="2000" dirty="0" smtClean="0"/>
          </a:p>
          <a:p>
            <a:pPr>
              <a:spcBef>
                <a:spcPts val="0"/>
              </a:spcBef>
              <a:buNone/>
            </a:pPr>
            <a:endParaRPr lang="uk-UA" sz="2000" dirty="0" smtClean="0"/>
          </a:p>
          <a:p>
            <a:pPr>
              <a:buNone/>
            </a:pPr>
            <a:endParaRPr lang="uk-UA" sz="2000" dirty="0" smtClean="0"/>
          </a:p>
          <a:p>
            <a:endParaRPr lang="uk-UA" dirty="0" smtClean="0"/>
          </a:p>
          <a:p>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slow" p14:dur="1500">
        <p14:prism/>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200" dirty="0" smtClean="0">
                <a:solidFill>
                  <a:schemeClr val="tx1"/>
                </a:solidFill>
              </a:rPr>
              <a:t>Основою для визначення</a:t>
            </a:r>
            <a:br>
              <a:rPr lang="uk-UA" sz="3200" dirty="0" smtClean="0">
                <a:solidFill>
                  <a:schemeClr val="tx1"/>
                </a:solidFill>
              </a:rPr>
            </a:br>
            <a:r>
              <a:rPr lang="uk-UA" sz="3200" dirty="0" smtClean="0">
                <a:solidFill>
                  <a:schemeClr val="tx1"/>
                </a:solidFill>
              </a:rPr>
              <a:t> </a:t>
            </a:r>
            <a:r>
              <a:rPr lang="uk-UA" sz="3200" u="sng" dirty="0" smtClean="0">
                <a:solidFill>
                  <a:schemeClr val="tx1"/>
                </a:solidFill>
              </a:rPr>
              <a:t>назв</a:t>
            </a:r>
            <a:r>
              <a:rPr lang="uk-UA" sz="3200" dirty="0" smtClean="0">
                <a:solidFill>
                  <a:schemeClr val="tx1"/>
                </a:solidFill>
              </a:rPr>
              <a:t> професій та </a:t>
            </a:r>
            <a:r>
              <a:rPr lang="uk-UA" sz="3200" u="sng" dirty="0" smtClean="0">
                <a:solidFill>
                  <a:schemeClr val="tx1"/>
                </a:solidFill>
              </a:rPr>
              <a:t>змісту</a:t>
            </a:r>
            <a:r>
              <a:rPr lang="uk-UA" sz="3200" dirty="0" smtClean="0">
                <a:solidFill>
                  <a:schemeClr val="tx1"/>
                </a:solidFill>
              </a:rPr>
              <a:t> робіт є:</a:t>
            </a:r>
          </a:p>
        </p:txBody>
      </p:sp>
      <p:sp>
        <p:nvSpPr>
          <p:cNvPr id="6147" name="Содержимое 2"/>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lstStyle/>
          <a:p>
            <a:pPr lvl="1"/>
            <a:endParaRPr lang="uk-UA" dirty="0" smtClean="0"/>
          </a:p>
          <a:p>
            <a:pPr lvl="1"/>
            <a:endParaRPr lang="uk-UA" dirty="0" smtClean="0"/>
          </a:p>
          <a:p>
            <a:pPr lvl="1"/>
            <a:endParaRPr lang="uk-UA" dirty="0" smtClean="0"/>
          </a:p>
          <a:p>
            <a:pPr lvl="1"/>
            <a:endParaRPr lang="uk-UA" dirty="0" smtClean="0"/>
          </a:p>
          <a:p>
            <a:pPr lvl="1"/>
            <a:endParaRPr lang="uk-UA" dirty="0" smtClean="0"/>
          </a:p>
          <a:p>
            <a:pPr lvl="1"/>
            <a:endParaRPr lang="uk-UA" dirty="0" smtClean="0"/>
          </a:p>
          <a:p>
            <a:pPr lvl="1"/>
            <a:endParaRPr lang="uk-UA" dirty="0" smtClean="0"/>
          </a:p>
          <a:p>
            <a:pPr algn="just">
              <a:buNone/>
            </a:pPr>
            <a:r>
              <a:rPr lang="uk-UA" dirty="0" smtClean="0"/>
              <a:t> </a:t>
            </a:r>
          </a:p>
          <a:p>
            <a:pPr algn="just"/>
            <a:endParaRPr lang="uk-UA" dirty="0" smtClean="0"/>
          </a:p>
          <a:p>
            <a:pPr eaLnBrk="1" hangingPunct="1"/>
            <a:endParaRPr lang="uk-UA" dirty="0" smtClean="0"/>
          </a:p>
        </p:txBody>
      </p:sp>
      <p:graphicFrame>
        <p:nvGraphicFramePr>
          <p:cNvPr id="4" name="Схема 3"/>
          <p:cNvGraphicFramePr/>
          <p:nvPr/>
        </p:nvGraphicFramePr>
        <p:xfrm>
          <a:off x="500034" y="1571612"/>
          <a:ext cx="8215370" cy="4643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трелка вниз 5"/>
          <p:cNvSpPr/>
          <p:nvPr/>
        </p:nvSpPr>
        <p:spPr>
          <a:xfrm>
            <a:off x="1500166" y="135729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Стрелка вниз 6"/>
          <p:cNvSpPr/>
          <p:nvPr/>
        </p:nvSpPr>
        <p:spPr>
          <a:xfrm>
            <a:off x="5214942" y="1357298"/>
            <a:ext cx="484632" cy="826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142852"/>
            <a:ext cx="7781956" cy="3209948"/>
          </a:xfrm>
          <a:blipFill>
            <a:blip r:embed="rId3"/>
            <a:tile tx="0" ty="0" sx="100000" sy="100000" flip="none" algn="tl"/>
          </a:blipFill>
        </p:spPr>
        <p:txBody>
          <a:bodyPr anchor="t">
            <a:noAutofit/>
          </a:bodyPr>
          <a:lstStyle/>
          <a:p>
            <a:pPr eaLnBrk="1" fontAlgn="auto" hangingPunct="1">
              <a:spcAft>
                <a:spcPts val="0"/>
              </a:spcAft>
              <a:defRPr/>
            </a:pPr>
            <a:r>
              <a:rPr lang="uk-UA" sz="3200" dirty="0" smtClean="0">
                <a:solidFill>
                  <a:schemeClr val="tx1"/>
                </a:solidFill>
                <a:latin typeface="+mn-lt"/>
              </a:rPr>
              <a:t>ДОВІДНИК </a:t>
            </a:r>
            <a:br>
              <a:rPr lang="uk-UA" sz="3200" dirty="0" smtClean="0">
                <a:solidFill>
                  <a:schemeClr val="tx1"/>
                </a:solidFill>
                <a:latin typeface="+mn-lt"/>
              </a:rPr>
            </a:br>
            <a:r>
              <a:rPr lang="uk-UA" sz="3200" dirty="0" smtClean="0">
                <a:solidFill>
                  <a:schemeClr val="tx1"/>
                </a:solidFill>
                <a:latin typeface="+mn-lt"/>
              </a:rPr>
              <a:t>КВАЛІФІКАЦІЙНИХ ХАРАКТЕРИСТИК ПРОФЕСІЙ ПРАЦІВНИКІВ (ДКХП) </a:t>
            </a:r>
            <a:endParaRPr lang="uk-UA" sz="3200" dirty="0">
              <a:solidFill>
                <a:schemeClr val="tx1"/>
              </a:solidFill>
              <a:latin typeface="+mn-lt"/>
            </a:endParaRPr>
          </a:p>
        </p:txBody>
      </p:sp>
      <p:sp>
        <p:nvSpPr>
          <p:cNvPr id="3" name="Содержимое 2"/>
          <p:cNvSpPr>
            <a:spLocks noGrp="1"/>
          </p:cNvSpPr>
          <p:nvPr>
            <p:ph idx="1"/>
          </p:nvPr>
        </p:nvSpPr>
        <p:spPr>
          <a:xfrm>
            <a:off x="1214414" y="2357430"/>
            <a:ext cx="7429552" cy="4005266"/>
          </a:xfrm>
          <a:blipFill>
            <a:blip r:embed="rId4"/>
            <a:tile tx="0" ty="0" sx="100000" sy="100000" flip="none" algn="tl"/>
          </a:blipFill>
        </p:spPr>
        <p:txBody>
          <a:bodyPr>
            <a:normAutofit fontScale="62500" lnSpcReduction="20000"/>
          </a:bodyPr>
          <a:lstStyle/>
          <a:p>
            <a:pPr marL="274320" indent="-274320" algn="just" eaLnBrk="1" fontAlgn="auto" hangingPunct="1">
              <a:lnSpc>
                <a:spcPct val="120000"/>
              </a:lnSpc>
              <a:spcBef>
                <a:spcPts val="0"/>
              </a:spcBef>
              <a:spcAft>
                <a:spcPts val="0"/>
              </a:spcAft>
              <a:buClr>
                <a:schemeClr val="tx1">
                  <a:shade val="95000"/>
                </a:schemeClr>
              </a:buClr>
              <a:buFont typeface="Wingdings 2" pitchFamily="18" charset="2"/>
              <a:buNone/>
              <a:defRPr/>
            </a:pPr>
            <a:r>
              <a:rPr lang="uk-UA" sz="3000" dirty="0" smtClean="0"/>
              <a:t> 	це основний </a:t>
            </a:r>
            <a:r>
              <a:rPr lang="uk-UA" sz="3000" b="1" i="1" dirty="0" smtClean="0"/>
              <a:t>нормативний документ </a:t>
            </a:r>
            <a:r>
              <a:rPr lang="uk-UA" sz="3000" dirty="0" smtClean="0"/>
              <a:t>для визначення змісту професій;</a:t>
            </a:r>
          </a:p>
          <a:p>
            <a:pPr marL="274320" indent="-274320" algn="just" eaLnBrk="1" fontAlgn="auto" hangingPunct="1">
              <a:lnSpc>
                <a:spcPct val="120000"/>
              </a:lnSpc>
              <a:spcBef>
                <a:spcPts val="0"/>
              </a:spcBef>
              <a:spcAft>
                <a:spcPts val="0"/>
              </a:spcAft>
              <a:buClr>
                <a:schemeClr val="tx1">
                  <a:shade val="95000"/>
                </a:schemeClr>
              </a:buClr>
              <a:buFont typeface="Wingdings 2" pitchFamily="18" charset="2"/>
              <a:buNone/>
              <a:defRPr/>
            </a:pPr>
            <a:endParaRPr lang="uk-UA" sz="3000" dirty="0" smtClean="0"/>
          </a:p>
          <a:p>
            <a:pPr marL="274320" indent="-274320" algn="just" eaLnBrk="1" fontAlgn="auto" hangingPunct="1">
              <a:spcAft>
                <a:spcPts val="0"/>
              </a:spcAft>
              <a:buClr>
                <a:schemeClr val="tx1">
                  <a:shade val="95000"/>
                </a:schemeClr>
              </a:buClr>
              <a:buNone/>
              <a:defRPr/>
            </a:pPr>
            <a:r>
              <a:rPr lang="uk-UA" dirty="0" smtClean="0"/>
              <a:t>    є нормативним документом</a:t>
            </a:r>
            <a:r>
              <a:rPr lang="uk-UA" i="1" dirty="0" smtClean="0"/>
              <a:t>, </a:t>
            </a:r>
            <a:r>
              <a:rPr lang="uk-UA" sz="3300" b="1" i="1" dirty="0" smtClean="0"/>
              <a:t>обов’язковим</a:t>
            </a:r>
            <a:r>
              <a:rPr lang="uk-UA" dirty="0" smtClean="0"/>
              <a:t> щодо питань управління персоналом на підприємствах в установах, організаціях усіх форм власності за видами економічної діяльності;</a:t>
            </a:r>
          </a:p>
          <a:p>
            <a:pPr marL="274320" indent="-274320" algn="just" eaLnBrk="1" fontAlgn="auto" hangingPunct="1">
              <a:spcAft>
                <a:spcPts val="0"/>
              </a:spcAft>
              <a:buClr>
                <a:schemeClr val="tx1">
                  <a:shade val="95000"/>
                </a:schemeClr>
              </a:buClr>
              <a:buNone/>
              <a:defRPr/>
            </a:pPr>
            <a:r>
              <a:rPr lang="uk-UA" i="1" dirty="0" smtClean="0"/>
              <a:t> </a:t>
            </a:r>
          </a:p>
          <a:p>
            <a:pPr>
              <a:buNone/>
            </a:pPr>
            <a:r>
              <a:rPr lang="uk-UA" dirty="0" smtClean="0"/>
              <a:t>служить основою для розроблення </a:t>
            </a:r>
            <a:r>
              <a:rPr lang="uk-UA" b="1" i="1" dirty="0" smtClean="0"/>
              <a:t>посадових інструкцій </a:t>
            </a:r>
            <a:r>
              <a:rPr lang="uk-UA" dirty="0" smtClean="0"/>
              <a:t>працівникам, </a:t>
            </a:r>
          </a:p>
          <a:p>
            <a:pPr>
              <a:buNone/>
            </a:pPr>
            <a:r>
              <a:rPr lang="uk-UA" dirty="0" smtClean="0"/>
              <a:t>які закріплюють їх обов’язки, права та відповідальність;</a:t>
            </a:r>
          </a:p>
          <a:p>
            <a:pPr>
              <a:buNone/>
            </a:pPr>
            <a:endParaRPr lang="uk-UA" b="1" i="1" dirty="0" smtClean="0"/>
          </a:p>
          <a:p>
            <a:pPr>
              <a:buNone/>
            </a:pPr>
            <a:r>
              <a:rPr lang="uk-UA" dirty="0" smtClean="0"/>
              <a:t>це систематизований за видами економічної діяльності </a:t>
            </a:r>
            <a:r>
              <a:rPr lang="uk-UA" b="1" i="1" dirty="0" smtClean="0"/>
              <a:t>збірник описів </a:t>
            </a:r>
          </a:p>
          <a:p>
            <a:pPr>
              <a:buNone/>
            </a:pPr>
            <a:r>
              <a:rPr lang="uk-UA" b="1" i="1" dirty="0" smtClean="0"/>
              <a:t>професій</a:t>
            </a:r>
            <a:r>
              <a:rPr lang="uk-UA" dirty="0" smtClean="0"/>
              <a:t>, які наведені у Класифікаторі професій (</a:t>
            </a:r>
            <a:r>
              <a:rPr lang="uk-UA" dirty="0" err="1" smtClean="0"/>
              <a:t>КП</a:t>
            </a:r>
            <a:r>
              <a:rPr lang="uk-UA" dirty="0" smtClean="0"/>
              <a:t>).</a:t>
            </a:r>
          </a:p>
          <a:p>
            <a:pPr marL="274320" indent="-274320" algn="just" eaLnBrk="1" fontAlgn="auto" hangingPunct="1">
              <a:spcAft>
                <a:spcPts val="0"/>
              </a:spcAft>
              <a:buClr>
                <a:schemeClr val="tx1">
                  <a:shade val="95000"/>
                </a:schemeClr>
              </a:buClr>
              <a:buNone/>
              <a:defRPr/>
            </a:pPr>
            <a:endParaRPr lang="uk-UA" dirty="0" smtClean="0"/>
          </a:p>
          <a:p>
            <a:pPr marL="274320" indent="-274320" algn="just" eaLnBrk="1" fontAlgn="auto" hangingPunct="1">
              <a:spcAft>
                <a:spcPts val="0"/>
              </a:spcAft>
              <a:buClr>
                <a:schemeClr val="tx1">
                  <a:shade val="95000"/>
                </a:schemeClr>
              </a:buClr>
              <a:buNone/>
              <a:defRPr/>
            </a:pPr>
            <a:endParaRPr lang="uk-UA" dirty="0" smtClean="0"/>
          </a:p>
          <a:p>
            <a:pPr marL="274320" indent="-274320" algn="just" eaLnBrk="1" fontAlgn="auto" hangingPunct="1">
              <a:spcAft>
                <a:spcPts val="0"/>
              </a:spcAft>
              <a:buClr>
                <a:schemeClr val="tx1">
                  <a:shade val="95000"/>
                </a:schemeClr>
              </a:buClr>
              <a:buFont typeface="Wingdings 2"/>
              <a:buChar char=""/>
              <a:defRPr/>
            </a:pPr>
            <a:endParaRPr lang="uk-UA" dirty="0" smtClean="0"/>
          </a:p>
          <a:p>
            <a:pPr marL="274320" indent="-274320" algn="just" eaLnBrk="1" fontAlgn="auto" hangingPunct="1">
              <a:spcAft>
                <a:spcPts val="0"/>
              </a:spcAft>
              <a:buClr>
                <a:schemeClr val="tx1">
                  <a:shade val="95000"/>
                </a:schemeClr>
              </a:buClr>
              <a:buFont typeface="Wingdings 2"/>
              <a:buChar char=""/>
              <a:defRPr/>
            </a:pPr>
            <a:endParaRPr lang="uk-UA" dirty="0" smtClean="0"/>
          </a:p>
          <a:p>
            <a:pPr marL="274320" indent="-274320" eaLnBrk="1" fontAlgn="auto" hangingPunct="1">
              <a:spcAft>
                <a:spcPts val="0"/>
              </a:spcAft>
              <a:buClr>
                <a:schemeClr val="tx1">
                  <a:shade val="95000"/>
                </a:schemeClr>
              </a:buClr>
              <a:buFont typeface="Wingdings 2"/>
              <a:buChar char=""/>
              <a:defRPr/>
            </a:pPr>
            <a:endParaRPr lang="uk-UA" dirty="0"/>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5867400" cy="1752600"/>
          </a:xfrm>
        </p:spPr>
        <p:txBody>
          <a:bodyPr>
            <a:noAutofit/>
          </a:bodyPr>
          <a:lstStyle/>
          <a:p>
            <a:r>
              <a:rPr lang="uk-UA" sz="3200" dirty="0" smtClean="0">
                <a:solidFill>
                  <a:schemeClr val="tx1"/>
                </a:solidFill>
              </a:rPr>
              <a:t>СТРУКТУРА ДОВІДНИКА КВАЛІФІКАЦІЙНИХ ХАРАКТЕРИСТИК</a:t>
            </a:r>
            <a:endParaRPr lang="uk-UA" sz="3200" dirty="0">
              <a:solidFill>
                <a:schemeClr val="tx1"/>
              </a:solidFill>
            </a:endParaRPr>
          </a:p>
        </p:txBody>
      </p:sp>
      <p:graphicFrame>
        <p:nvGraphicFramePr>
          <p:cNvPr id="3" name="Схема 2"/>
          <p:cNvGraphicFramePr/>
          <p:nvPr/>
        </p:nvGraphicFramePr>
        <p:xfrm>
          <a:off x="357158" y="0"/>
          <a:ext cx="8939242"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9993</TotalTime>
  <Words>1491</Words>
  <Application>Microsoft Office PowerPoint</Application>
  <PresentationFormat>Экран (4:3)</PresentationFormat>
  <Paragraphs>316</Paragraphs>
  <Slides>35</Slides>
  <Notes>0</Notes>
  <HiddenSlides>1</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Апекс</vt:lpstr>
      <vt:lpstr>ПОСАДОВІ (РОБОЧІ)  ІНСТРУКЦІЇ</vt:lpstr>
      <vt:lpstr>Ст.29 КЗпП України</vt:lpstr>
      <vt:lpstr>Визначення</vt:lpstr>
      <vt:lpstr> Посадова інструкція – це документ, що регламентує виробничий процес кожного працівника.   Посадова інструкція  –  документ, що визначає організаційно-правове становище працівника в структурному підрозділі, що забезпечує умови для його ефективної праці.   Посадова інструкція  –  це обов'язковий кадровий документ.  </vt:lpstr>
      <vt:lpstr> ЗНАЧЕННЯ ПОСАДОВОЇ (робочої) ІНСТРУКЦІЇ </vt:lpstr>
      <vt:lpstr>Нормативно-правова база</vt:lpstr>
      <vt:lpstr>Основою для визначення  назв професій та змісту робіт є:</vt:lpstr>
      <vt:lpstr>ДОВІДНИК  КВАЛІФІКАЦІЙНИХ ХАРАКТЕРИСТИК ПРОФЕСІЙ ПРАЦІВНИКІВ (ДКХП) </vt:lpstr>
      <vt:lpstr>СТРУКТУРА ДОВІДНИКА КВАЛІФІКАЦІЙНИХ ХАРАКТЕРИСТИК</vt:lpstr>
      <vt:lpstr>Слайд 10</vt:lpstr>
      <vt:lpstr>Слайд 11</vt:lpstr>
      <vt:lpstr> Структура Класифікатора: </vt:lpstr>
      <vt:lpstr>  10 правил складання посадових інструкцій  </vt:lpstr>
      <vt:lpstr> Кому доручити розробку посадових інструкцій </vt:lpstr>
      <vt:lpstr>Слайд 15</vt:lpstr>
      <vt:lpstr>ВИДИ ПОСАДОВИХ ІНСТРУКЦІЙ </vt:lpstr>
      <vt:lpstr>СТРУКТУРА ПОСАДОВИХ (робочих) ІНСТРУКЦІЙ </vt:lpstr>
      <vt:lpstr>Розділ «Загальні положення»</vt:lpstr>
      <vt:lpstr>Розділ «Завдання та обов'язки»</vt:lpstr>
      <vt:lpstr>Розділ «Права»</vt:lpstr>
      <vt:lpstr>Розділ «Відповідальність»</vt:lpstr>
      <vt:lpstr>Розділ «Повинен знати»</vt:lpstr>
      <vt:lpstr>Розділ «Кваліфікаційні вимоги»</vt:lpstr>
      <vt:lpstr>Розділ «Взаємовідносини (зв'язки) за посадою»</vt:lpstr>
      <vt:lpstr>Слайд 25</vt:lpstr>
      <vt:lpstr>Слайд 26</vt:lpstr>
      <vt:lpstr>ЗАГОЛОВОК  ПОСАДОВОЇ ІНСТРУКЦІЇ</vt:lpstr>
      <vt:lpstr>Слайд 28</vt:lpstr>
      <vt:lpstr>Слайд 29</vt:lpstr>
      <vt:lpstr>Ст. 32 КЗпП України</vt:lpstr>
      <vt:lpstr>Слайд 31</vt:lpstr>
      <vt:lpstr>ЗБЕРІГАННЯ  ПОСАДОВИХ ІНСТРУКЦІЙ</vt:lpstr>
      <vt:lpstr>КІЛЬКІСТЬ ПРИМІРНИКІВ  ПОСАДОВОЇ ІНСТРУКЦІЇ</vt:lpstr>
      <vt:lpstr>Слайд 34</vt:lpstr>
      <vt:lpstr>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Zver</dc:creator>
  <cp:lastModifiedBy>Бессонова</cp:lastModifiedBy>
  <cp:revision>1190</cp:revision>
  <dcterms:created xsi:type="dcterms:W3CDTF">2009-11-24T20:48:09Z</dcterms:created>
  <dcterms:modified xsi:type="dcterms:W3CDTF">2014-03-25T06:45:46Z</dcterms:modified>
</cp:coreProperties>
</file>